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2" r:id="rId3"/>
    <p:sldId id="293" r:id="rId4"/>
    <p:sldId id="260" r:id="rId5"/>
    <p:sldId id="257" r:id="rId6"/>
    <p:sldId id="2147480135" r:id="rId7"/>
    <p:sldId id="285" r:id="rId8"/>
    <p:sldId id="290" r:id="rId9"/>
    <p:sldId id="289" r:id="rId10"/>
    <p:sldId id="258" r:id="rId11"/>
    <p:sldId id="286" r:id="rId12"/>
    <p:sldId id="287" r:id="rId13"/>
    <p:sldId id="288" r:id="rId14"/>
    <p:sldId id="259" r:id="rId15"/>
    <p:sldId id="294" r:id="rId16"/>
    <p:sldId id="276" r:id="rId17"/>
    <p:sldId id="2147480133" r:id="rId18"/>
    <p:sldId id="2147480134" r:id="rId19"/>
    <p:sldId id="275" r:id="rId20"/>
    <p:sldId id="291" r:id="rId21"/>
    <p:sldId id="280" r:id="rId22"/>
    <p:sldId id="295" r:id="rId23"/>
    <p:sldId id="2147480131" r:id="rId24"/>
    <p:sldId id="297" r:id="rId25"/>
    <p:sldId id="2147480132" r:id="rId26"/>
    <p:sldId id="2147480136" r:id="rId27"/>
    <p:sldId id="2147480137" r:id="rId28"/>
    <p:sldId id="2147480138" r:id="rId29"/>
    <p:sldId id="29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3224CF-3347-4ECE-8E60-52A8C3167207}" v="794" dt="2024-04-16T11:42:23.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77724" autoAdjust="0"/>
  </p:normalViewPr>
  <p:slideViewPr>
    <p:cSldViewPr snapToGrid="0">
      <p:cViewPr varScale="1">
        <p:scale>
          <a:sx n="67" d="100"/>
          <a:sy n="67" d="100"/>
        </p:scale>
        <p:origin x="4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14F5EB74-95B1-4EF1-83C8-2D973A29A950}"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8207644-E8DF-4CA5-BD73-B938A2F36C56}">
      <dgm:prSet/>
      <dgm:spPr/>
      <dgm:t>
        <a:bodyPr/>
        <a:lstStyle/>
        <a:p>
          <a:pPr>
            <a:defRPr cap="all"/>
          </a:pPr>
          <a:r>
            <a:rPr lang="en-US" dirty="0"/>
            <a:t>Education</a:t>
          </a:r>
        </a:p>
      </dgm:t>
    </dgm:pt>
    <dgm:pt modelId="{E85C7A96-577F-4E3E-9B17-FB97F7D215CB}" type="parTrans" cxnId="{789E29B0-1130-474C-AF2D-6DDCDDDC2BF8}">
      <dgm:prSet/>
      <dgm:spPr/>
      <dgm:t>
        <a:bodyPr/>
        <a:lstStyle/>
        <a:p>
          <a:endParaRPr lang="en-US"/>
        </a:p>
      </dgm:t>
    </dgm:pt>
    <dgm:pt modelId="{03173E46-3C22-4904-BF8E-6029701FEBFA}" type="sibTrans" cxnId="{789E29B0-1130-474C-AF2D-6DDCDDDC2BF8}">
      <dgm:prSet/>
      <dgm:spPr/>
      <dgm:t>
        <a:bodyPr/>
        <a:lstStyle/>
        <a:p>
          <a:endParaRPr lang="en-US"/>
        </a:p>
      </dgm:t>
    </dgm:pt>
    <dgm:pt modelId="{2BEFE4B0-DBEC-43EE-A7A2-7245A482E1A6}">
      <dgm:prSet/>
      <dgm:spPr/>
      <dgm:t>
        <a:bodyPr/>
        <a:lstStyle/>
        <a:p>
          <a:pPr>
            <a:defRPr cap="all"/>
          </a:pPr>
          <a:r>
            <a:rPr lang="en-US" dirty="0"/>
            <a:t>Manage and promote digital &amp; physical collections</a:t>
          </a:r>
        </a:p>
      </dgm:t>
    </dgm:pt>
    <dgm:pt modelId="{BC20BA43-E29E-441D-BE26-9D0152489B3A}" type="parTrans" cxnId="{39B46AE8-F16E-4F1C-926E-D1E2B6591598}">
      <dgm:prSet/>
      <dgm:spPr/>
      <dgm:t>
        <a:bodyPr/>
        <a:lstStyle/>
        <a:p>
          <a:endParaRPr lang="en-US"/>
        </a:p>
      </dgm:t>
    </dgm:pt>
    <dgm:pt modelId="{DAA898D2-F4DD-4BF6-B3AD-D46BCA6BC401}" type="sibTrans" cxnId="{39B46AE8-F16E-4F1C-926E-D1E2B6591598}">
      <dgm:prSet/>
      <dgm:spPr/>
      <dgm:t>
        <a:bodyPr/>
        <a:lstStyle/>
        <a:p>
          <a:endParaRPr lang="en-US"/>
        </a:p>
      </dgm:t>
    </dgm:pt>
    <dgm:pt modelId="{F078703E-FE19-433B-A5CD-5CB2885A490C}">
      <dgm:prSet/>
      <dgm:spPr/>
      <dgm:t>
        <a:bodyPr/>
        <a:lstStyle/>
        <a:p>
          <a:pPr>
            <a:defRPr cap="all"/>
          </a:pPr>
          <a:r>
            <a:rPr lang="en-US" dirty="0"/>
            <a:t>Advocate &amp; collaborate</a:t>
          </a:r>
        </a:p>
      </dgm:t>
    </dgm:pt>
    <dgm:pt modelId="{2CDBB19E-DE98-4DCF-ABDB-DD55AEF31DA1}" type="parTrans" cxnId="{A0CEFBB9-4EA6-4057-8607-9D406B1CDBC9}">
      <dgm:prSet/>
      <dgm:spPr/>
      <dgm:t>
        <a:bodyPr/>
        <a:lstStyle/>
        <a:p>
          <a:endParaRPr lang="en-US"/>
        </a:p>
      </dgm:t>
    </dgm:pt>
    <dgm:pt modelId="{CDE2E40F-E822-470E-9242-1612C9C15844}" type="sibTrans" cxnId="{A0CEFBB9-4EA6-4057-8607-9D406B1CDBC9}">
      <dgm:prSet/>
      <dgm:spPr/>
      <dgm:t>
        <a:bodyPr/>
        <a:lstStyle/>
        <a:p>
          <a:endParaRPr lang="en-US"/>
        </a:p>
      </dgm:t>
    </dgm:pt>
    <dgm:pt modelId="{FB008EEF-B0C3-4E12-B3B8-4E460EB4D04B}">
      <dgm:prSet/>
      <dgm:spPr/>
      <dgm:t>
        <a:bodyPr/>
        <a:lstStyle/>
        <a:p>
          <a:pPr>
            <a:defRPr cap="all"/>
          </a:pPr>
          <a:r>
            <a:rPr lang="en-US" dirty="0"/>
            <a:t>Experiment and share</a:t>
          </a:r>
        </a:p>
      </dgm:t>
    </dgm:pt>
    <dgm:pt modelId="{36AA20EA-1366-4530-8BB6-3FAE3439F6E8}" type="parTrans" cxnId="{26878859-B629-48C1-B54A-D5A976A1DE56}">
      <dgm:prSet/>
      <dgm:spPr/>
      <dgm:t>
        <a:bodyPr/>
        <a:lstStyle/>
        <a:p>
          <a:endParaRPr lang="en-US"/>
        </a:p>
      </dgm:t>
    </dgm:pt>
    <dgm:pt modelId="{15BF4E34-7326-417F-81AE-B1B9D711AD5A}" type="sibTrans" cxnId="{26878859-B629-48C1-B54A-D5A976A1DE56}">
      <dgm:prSet/>
      <dgm:spPr/>
      <dgm:t>
        <a:bodyPr/>
        <a:lstStyle/>
        <a:p>
          <a:endParaRPr lang="en-US"/>
        </a:p>
      </dgm:t>
    </dgm:pt>
    <dgm:pt modelId="{12D5BFB1-8CC6-4EE9-8CFA-B135B1921C4A}" type="pres">
      <dgm:prSet presAssocID="{14F5EB74-95B1-4EF1-83C8-2D973A29A950}" presName="root" presStyleCnt="0">
        <dgm:presLayoutVars>
          <dgm:dir/>
          <dgm:resizeHandles val="exact"/>
        </dgm:presLayoutVars>
      </dgm:prSet>
      <dgm:spPr/>
    </dgm:pt>
    <dgm:pt modelId="{666878E7-EF3D-40FE-AC46-280794A59049}" type="pres">
      <dgm:prSet presAssocID="{58207644-E8DF-4CA5-BD73-B938A2F36C56}" presName="compNode" presStyleCnt="0"/>
      <dgm:spPr/>
    </dgm:pt>
    <dgm:pt modelId="{17E2606F-6064-491A-AC1D-C8B21539BA1B}" type="pres">
      <dgm:prSet presAssocID="{58207644-E8DF-4CA5-BD73-B938A2F36C56}" presName="iconBgRect" presStyleLbl="bgShp" presStyleIdx="0" presStyleCnt="4"/>
      <dgm:spPr>
        <a:prstGeom prst="round2DiagRect">
          <a:avLst>
            <a:gd name="adj1" fmla="val 29727"/>
            <a:gd name="adj2" fmla="val 0"/>
          </a:avLst>
        </a:prstGeom>
      </dgm:spPr>
    </dgm:pt>
    <dgm:pt modelId="{226CEFCE-E9FE-4E6B-9AEA-6ACA2E8A44ED}" type="pres">
      <dgm:prSet presAssocID="{58207644-E8DF-4CA5-BD73-B938A2F36C5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1A49C39-857F-4AD1-BC1B-B27D554D9924}" type="pres">
      <dgm:prSet presAssocID="{58207644-E8DF-4CA5-BD73-B938A2F36C56}" presName="spaceRect" presStyleCnt="0"/>
      <dgm:spPr/>
    </dgm:pt>
    <dgm:pt modelId="{7142633A-C6BA-45CB-AA46-00EAB9928113}" type="pres">
      <dgm:prSet presAssocID="{58207644-E8DF-4CA5-BD73-B938A2F36C56}" presName="textRect" presStyleLbl="revTx" presStyleIdx="0" presStyleCnt="4">
        <dgm:presLayoutVars>
          <dgm:chMax val="1"/>
          <dgm:chPref val="1"/>
        </dgm:presLayoutVars>
      </dgm:prSet>
      <dgm:spPr/>
    </dgm:pt>
    <dgm:pt modelId="{FEA0F0D4-B295-4D0B-9B61-48243A49202C}" type="pres">
      <dgm:prSet presAssocID="{03173E46-3C22-4904-BF8E-6029701FEBFA}" presName="sibTrans" presStyleCnt="0"/>
      <dgm:spPr/>
    </dgm:pt>
    <dgm:pt modelId="{E14AA699-E148-41C0-8258-2EEEE24ACA5E}" type="pres">
      <dgm:prSet presAssocID="{2BEFE4B0-DBEC-43EE-A7A2-7245A482E1A6}" presName="compNode" presStyleCnt="0"/>
      <dgm:spPr/>
    </dgm:pt>
    <dgm:pt modelId="{56D7E3A6-6D93-4728-ACD2-8398BEEE992E}" type="pres">
      <dgm:prSet presAssocID="{2BEFE4B0-DBEC-43EE-A7A2-7245A482E1A6}" presName="iconBgRect" presStyleLbl="bgShp" presStyleIdx="1" presStyleCnt="4"/>
      <dgm:spPr>
        <a:prstGeom prst="round2DiagRect">
          <a:avLst>
            <a:gd name="adj1" fmla="val 29727"/>
            <a:gd name="adj2" fmla="val 0"/>
          </a:avLst>
        </a:prstGeom>
      </dgm:spPr>
    </dgm:pt>
    <dgm:pt modelId="{FA1D4A66-1FFC-4BC3-BB5F-6F3C6257D892}" type="pres">
      <dgm:prSet presAssocID="{2BEFE4B0-DBEC-43EE-A7A2-7245A482E1A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gister"/>
        </a:ext>
      </dgm:extLst>
    </dgm:pt>
    <dgm:pt modelId="{C8778543-C1F5-4931-874A-A875738EDDA0}" type="pres">
      <dgm:prSet presAssocID="{2BEFE4B0-DBEC-43EE-A7A2-7245A482E1A6}" presName="spaceRect" presStyleCnt="0"/>
      <dgm:spPr/>
    </dgm:pt>
    <dgm:pt modelId="{1413F438-426A-4CC6-B95C-393D21A47015}" type="pres">
      <dgm:prSet presAssocID="{2BEFE4B0-DBEC-43EE-A7A2-7245A482E1A6}" presName="textRect" presStyleLbl="revTx" presStyleIdx="1" presStyleCnt="4">
        <dgm:presLayoutVars>
          <dgm:chMax val="1"/>
          <dgm:chPref val="1"/>
        </dgm:presLayoutVars>
      </dgm:prSet>
      <dgm:spPr/>
    </dgm:pt>
    <dgm:pt modelId="{8A9AF3B8-D416-4ABA-842C-915FA78122BA}" type="pres">
      <dgm:prSet presAssocID="{DAA898D2-F4DD-4BF6-B3AD-D46BCA6BC401}" presName="sibTrans" presStyleCnt="0"/>
      <dgm:spPr/>
    </dgm:pt>
    <dgm:pt modelId="{B483650A-160D-4FD3-9E8F-E60B6EFBCD6E}" type="pres">
      <dgm:prSet presAssocID="{F078703E-FE19-433B-A5CD-5CB2885A490C}" presName="compNode" presStyleCnt="0"/>
      <dgm:spPr/>
    </dgm:pt>
    <dgm:pt modelId="{04CF332D-347F-4517-9B4D-36DCFE36BB01}" type="pres">
      <dgm:prSet presAssocID="{F078703E-FE19-433B-A5CD-5CB2885A490C}" presName="iconBgRect" presStyleLbl="bgShp" presStyleIdx="2" presStyleCnt="4"/>
      <dgm:spPr>
        <a:prstGeom prst="round2DiagRect">
          <a:avLst>
            <a:gd name="adj1" fmla="val 29727"/>
            <a:gd name="adj2" fmla="val 0"/>
          </a:avLst>
        </a:prstGeom>
      </dgm:spPr>
    </dgm:pt>
    <dgm:pt modelId="{B8A7FABF-101A-4CC6-8AFD-4C4705E1F17F}" type="pres">
      <dgm:prSet presAssocID="{F078703E-FE19-433B-A5CD-5CB2885A490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gaphone"/>
        </a:ext>
      </dgm:extLst>
    </dgm:pt>
    <dgm:pt modelId="{933E9135-01BC-4EFA-B11E-9DDEB5DC9E02}" type="pres">
      <dgm:prSet presAssocID="{F078703E-FE19-433B-A5CD-5CB2885A490C}" presName="spaceRect" presStyleCnt="0"/>
      <dgm:spPr/>
    </dgm:pt>
    <dgm:pt modelId="{21244A62-DBE3-45BC-92B2-D1EA38D5FAB3}" type="pres">
      <dgm:prSet presAssocID="{F078703E-FE19-433B-A5CD-5CB2885A490C}" presName="textRect" presStyleLbl="revTx" presStyleIdx="2" presStyleCnt="4">
        <dgm:presLayoutVars>
          <dgm:chMax val="1"/>
          <dgm:chPref val="1"/>
        </dgm:presLayoutVars>
      </dgm:prSet>
      <dgm:spPr/>
    </dgm:pt>
    <dgm:pt modelId="{B20A820D-9B87-4D4A-979E-44DDDAF21CC6}" type="pres">
      <dgm:prSet presAssocID="{CDE2E40F-E822-470E-9242-1612C9C15844}" presName="sibTrans" presStyleCnt="0"/>
      <dgm:spPr/>
    </dgm:pt>
    <dgm:pt modelId="{C356D30E-E077-42B9-8D5A-642BB8FECEE9}" type="pres">
      <dgm:prSet presAssocID="{FB008EEF-B0C3-4E12-B3B8-4E460EB4D04B}" presName="compNode" presStyleCnt="0"/>
      <dgm:spPr/>
    </dgm:pt>
    <dgm:pt modelId="{8B868851-1ED7-4D63-87C9-323FC0CAEC30}" type="pres">
      <dgm:prSet presAssocID="{FB008EEF-B0C3-4E12-B3B8-4E460EB4D04B}" presName="iconBgRect" presStyleLbl="bgShp" presStyleIdx="3" presStyleCnt="4"/>
      <dgm:spPr>
        <a:prstGeom prst="round2DiagRect">
          <a:avLst>
            <a:gd name="adj1" fmla="val 29727"/>
            <a:gd name="adj2" fmla="val 0"/>
          </a:avLst>
        </a:prstGeom>
      </dgm:spPr>
    </dgm:pt>
    <dgm:pt modelId="{D2857E98-73BA-4901-941C-9461F1F28DB7}" type="pres">
      <dgm:prSet presAssocID="{FB008EEF-B0C3-4E12-B3B8-4E460EB4D04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ask"/>
        </a:ext>
      </dgm:extLst>
    </dgm:pt>
    <dgm:pt modelId="{E9340DD3-0FBE-4F31-A59C-030CEE9E3A80}" type="pres">
      <dgm:prSet presAssocID="{FB008EEF-B0C3-4E12-B3B8-4E460EB4D04B}" presName="spaceRect" presStyleCnt="0"/>
      <dgm:spPr/>
    </dgm:pt>
    <dgm:pt modelId="{5164243A-2FB5-41A2-BEFA-6025CF876245}" type="pres">
      <dgm:prSet presAssocID="{FB008EEF-B0C3-4E12-B3B8-4E460EB4D04B}" presName="textRect" presStyleLbl="revTx" presStyleIdx="3" presStyleCnt="4">
        <dgm:presLayoutVars>
          <dgm:chMax val="1"/>
          <dgm:chPref val="1"/>
        </dgm:presLayoutVars>
      </dgm:prSet>
      <dgm:spPr/>
    </dgm:pt>
  </dgm:ptLst>
  <dgm:cxnLst>
    <dgm:cxn modelId="{BA939516-7793-49AD-BE5D-A39237774C69}" type="presOf" srcId="{FB008EEF-B0C3-4E12-B3B8-4E460EB4D04B}" destId="{5164243A-2FB5-41A2-BEFA-6025CF876245}" srcOrd="0" destOrd="0" presId="urn:microsoft.com/office/officeart/2018/5/layout/IconLeafLabelList"/>
    <dgm:cxn modelId="{FFEC8E3E-7E51-4094-A70C-E2D195F959A1}" type="presOf" srcId="{2BEFE4B0-DBEC-43EE-A7A2-7245A482E1A6}" destId="{1413F438-426A-4CC6-B95C-393D21A47015}" srcOrd="0" destOrd="0" presId="urn:microsoft.com/office/officeart/2018/5/layout/IconLeafLabelList"/>
    <dgm:cxn modelId="{E70F1047-0BF4-4551-A942-ED9C6E737D4C}" type="presOf" srcId="{58207644-E8DF-4CA5-BD73-B938A2F36C56}" destId="{7142633A-C6BA-45CB-AA46-00EAB9928113}" srcOrd="0" destOrd="0" presId="urn:microsoft.com/office/officeart/2018/5/layout/IconLeafLabelList"/>
    <dgm:cxn modelId="{26878859-B629-48C1-B54A-D5A976A1DE56}" srcId="{14F5EB74-95B1-4EF1-83C8-2D973A29A950}" destId="{FB008EEF-B0C3-4E12-B3B8-4E460EB4D04B}" srcOrd="3" destOrd="0" parTransId="{36AA20EA-1366-4530-8BB6-3FAE3439F6E8}" sibTransId="{15BF4E34-7326-417F-81AE-B1B9D711AD5A}"/>
    <dgm:cxn modelId="{444865A9-10B4-4594-9CA2-E97962A6E0F3}" type="presOf" srcId="{F078703E-FE19-433B-A5CD-5CB2885A490C}" destId="{21244A62-DBE3-45BC-92B2-D1EA38D5FAB3}" srcOrd="0" destOrd="0" presId="urn:microsoft.com/office/officeart/2018/5/layout/IconLeafLabelList"/>
    <dgm:cxn modelId="{789E29B0-1130-474C-AF2D-6DDCDDDC2BF8}" srcId="{14F5EB74-95B1-4EF1-83C8-2D973A29A950}" destId="{58207644-E8DF-4CA5-BD73-B938A2F36C56}" srcOrd="0" destOrd="0" parTransId="{E85C7A96-577F-4E3E-9B17-FB97F7D215CB}" sibTransId="{03173E46-3C22-4904-BF8E-6029701FEBFA}"/>
    <dgm:cxn modelId="{A0CEFBB9-4EA6-4057-8607-9D406B1CDBC9}" srcId="{14F5EB74-95B1-4EF1-83C8-2D973A29A950}" destId="{F078703E-FE19-433B-A5CD-5CB2885A490C}" srcOrd="2" destOrd="0" parTransId="{2CDBB19E-DE98-4DCF-ABDB-DD55AEF31DA1}" sibTransId="{CDE2E40F-E822-470E-9242-1612C9C15844}"/>
    <dgm:cxn modelId="{39B46AE8-F16E-4F1C-926E-D1E2B6591598}" srcId="{14F5EB74-95B1-4EF1-83C8-2D973A29A950}" destId="{2BEFE4B0-DBEC-43EE-A7A2-7245A482E1A6}" srcOrd="1" destOrd="0" parTransId="{BC20BA43-E29E-441D-BE26-9D0152489B3A}" sibTransId="{DAA898D2-F4DD-4BF6-B3AD-D46BCA6BC401}"/>
    <dgm:cxn modelId="{6092AAF7-A8B1-4B24-9879-0220F94FC058}" type="presOf" srcId="{14F5EB74-95B1-4EF1-83C8-2D973A29A950}" destId="{12D5BFB1-8CC6-4EE9-8CFA-B135B1921C4A}" srcOrd="0" destOrd="0" presId="urn:microsoft.com/office/officeart/2018/5/layout/IconLeafLabelList"/>
    <dgm:cxn modelId="{1C90A160-D1C9-4BCE-9450-EE881B8CAE16}" type="presParOf" srcId="{12D5BFB1-8CC6-4EE9-8CFA-B135B1921C4A}" destId="{666878E7-EF3D-40FE-AC46-280794A59049}" srcOrd="0" destOrd="0" presId="urn:microsoft.com/office/officeart/2018/5/layout/IconLeafLabelList"/>
    <dgm:cxn modelId="{F9C5AAD3-8C40-42C1-85BA-11B4D16F2656}" type="presParOf" srcId="{666878E7-EF3D-40FE-AC46-280794A59049}" destId="{17E2606F-6064-491A-AC1D-C8B21539BA1B}" srcOrd="0" destOrd="0" presId="urn:microsoft.com/office/officeart/2018/5/layout/IconLeafLabelList"/>
    <dgm:cxn modelId="{A4063CDE-7248-4A18-AEAE-5CF3A97AA56E}" type="presParOf" srcId="{666878E7-EF3D-40FE-AC46-280794A59049}" destId="{226CEFCE-E9FE-4E6B-9AEA-6ACA2E8A44ED}" srcOrd="1" destOrd="0" presId="urn:microsoft.com/office/officeart/2018/5/layout/IconLeafLabelList"/>
    <dgm:cxn modelId="{7780011E-CB42-4342-B72A-D4090FBC3F1B}" type="presParOf" srcId="{666878E7-EF3D-40FE-AC46-280794A59049}" destId="{11A49C39-857F-4AD1-BC1B-B27D554D9924}" srcOrd="2" destOrd="0" presId="urn:microsoft.com/office/officeart/2018/5/layout/IconLeafLabelList"/>
    <dgm:cxn modelId="{2B308A77-4AB5-460A-922F-6C6AD9AD423C}" type="presParOf" srcId="{666878E7-EF3D-40FE-AC46-280794A59049}" destId="{7142633A-C6BA-45CB-AA46-00EAB9928113}" srcOrd="3" destOrd="0" presId="urn:microsoft.com/office/officeart/2018/5/layout/IconLeafLabelList"/>
    <dgm:cxn modelId="{96BE90C4-7980-40F2-936A-899BDC36804C}" type="presParOf" srcId="{12D5BFB1-8CC6-4EE9-8CFA-B135B1921C4A}" destId="{FEA0F0D4-B295-4D0B-9B61-48243A49202C}" srcOrd="1" destOrd="0" presId="urn:microsoft.com/office/officeart/2018/5/layout/IconLeafLabelList"/>
    <dgm:cxn modelId="{35D74847-ACA5-4905-8363-EDD545463CD2}" type="presParOf" srcId="{12D5BFB1-8CC6-4EE9-8CFA-B135B1921C4A}" destId="{E14AA699-E148-41C0-8258-2EEEE24ACA5E}" srcOrd="2" destOrd="0" presId="urn:microsoft.com/office/officeart/2018/5/layout/IconLeafLabelList"/>
    <dgm:cxn modelId="{64C31950-5486-44F1-A33D-C229A0D0B42B}" type="presParOf" srcId="{E14AA699-E148-41C0-8258-2EEEE24ACA5E}" destId="{56D7E3A6-6D93-4728-ACD2-8398BEEE992E}" srcOrd="0" destOrd="0" presId="urn:microsoft.com/office/officeart/2018/5/layout/IconLeafLabelList"/>
    <dgm:cxn modelId="{9AF11344-D778-4A82-B71C-12131E4BA376}" type="presParOf" srcId="{E14AA699-E148-41C0-8258-2EEEE24ACA5E}" destId="{FA1D4A66-1FFC-4BC3-BB5F-6F3C6257D892}" srcOrd="1" destOrd="0" presId="urn:microsoft.com/office/officeart/2018/5/layout/IconLeafLabelList"/>
    <dgm:cxn modelId="{CEB1BF35-6BFA-4046-A6CC-DE505678B6AE}" type="presParOf" srcId="{E14AA699-E148-41C0-8258-2EEEE24ACA5E}" destId="{C8778543-C1F5-4931-874A-A875738EDDA0}" srcOrd="2" destOrd="0" presId="urn:microsoft.com/office/officeart/2018/5/layout/IconLeafLabelList"/>
    <dgm:cxn modelId="{AC614106-C2B7-4905-865C-34C3F08F9D9E}" type="presParOf" srcId="{E14AA699-E148-41C0-8258-2EEEE24ACA5E}" destId="{1413F438-426A-4CC6-B95C-393D21A47015}" srcOrd="3" destOrd="0" presId="urn:microsoft.com/office/officeart/2018/5/layout/IconLeafLabelList"/>
    <dgm:cxn modelId="{D5903FAC-992D-4C15-8AEE-4A8AAE596F87}" type="presParOf" srcId="{12D5BFB1-8CC6-4EE9-8CFA-B135B1921C4A}" destId="{8A9AF3B8-D416-4ABA-842C-915FA78122BA}" srcOrd="3" destOrd="0" presId="urn:microsoft.com/office/officeart/2018/5/layout/IconLeafLabelList"/>
    <dgm:cxn modelId="{E67F5CC8-F8AB-451C-8000-BF0AEE6B2564}" type="presParOf" srcId="{12D5BFB1-8CC6-4EE9-8CFA-B135B1921C4A}" destId="{B483650A-160D-4FD3-9E8F-E60B6EFBCD6E}" srcOrd="4" destOrd="0" presId="urn:microsoft.com/office/officeart/2018/5/layout/IconLeafLabelList"/>
    <dgm:cxn modelId="{544ED922-96B5-4F1C-91CC-2F07A832EA47}" type="presParOf" srcId="{B483650A-160D-4FD3-9E8F-E60B6EFBCD6E}" destId="{04CF332D-347F-4517-9B4D-36DCFE36BB01}" srcOrd="0" destOrd="0" presId="urn:microsoft.com/office/officeart/2018/5/layout/IconLeafLabelList"/>
    <dgm:cxn modelId="{F8C9F546-8160-47B1-93CD-388A63C8EF1A}" type="presParOf" srcId="{B483650A-160D-4FD3-9E8F-E60B6EFBCD6E}" destId="{B8A7FABF-101A-4CC6-8AFD-4C4705E1F17F}" srcOrd="1" destOrd="0" presId="urn:microsoft.com/office/officeart/2018/5/layout/IconLeafLabelList"/>
    <dgm:cxn modelId="{420602D2-086C-45E7-B917-6592A8BB1B14}" type="presParOf" srcId="{B483650A-160D-4FD3-9E8F-E60B6EFBCD6E}" destId="{933E9135-01BC-4EFA-B11E-9DDEB5DC9E02}" srcOrd="2" destOrd="0" presId="urn:microsoft.com/office/officeart/2018/5/layout/IconLeafLabelList"/>
    <dgm:cxn modelId="{671F44CA-C4D0-47F5-BD96-7EB6517DFD99}" type="presParOf" srcId="{B483650A-160D-4FD3-9E8F-E60B6EFBCD6E}" destId="{21244A62-DBE3-45BC-92B2-D1EA38D5FAB3}" srcOrd="3" destOrd="0" presId="urn:microsoft.com/office/officeart/2018/5/layout/IconLeafLabelList"/>
    <dgm:cxn modelId="{9689DEA5-FDAF-4676-B0A8-C4796A6A00EE}" type="presParOf" srcId="{12D5BFB1-8CC6-4EE9-8CFA-B135B1921C4A}" destId="{B20A820D-9B87-4D4A-979E-44DDDAF21CC6}" srcOrd="5" destOrd="0" presId="urn:microsoft.com/office/officeart/2018/5/layout/IconLeafLabelList"/>
    <dgm:cxn modelId="{79874E8A-C884-418E-93B2-BD4E7B3DD1EF}" type="presParOf" srcId="{12D5BFB1-8CC6-4EE9-8CFA-B135B1921C4A}" destId="{C356D30E-E077-42B9-8D5A-642BB8FECEE9}" srcOrd="6" destOrd="0" presId="urn:microsoft.com/office/officeart/2018/5/layout/IconLeafLabelList"/>
    <dgm:cxn modelId="{47E62FE5-B953-4C89-8FBB-6CDD25BF2BD2}" type="presParOf" srcId="{C356D30E-E077-42B9-8D5A-642BB8FECEE9}" destId="{8B868851-1ED7-4D63-87C9-323FC0CAEC30}" srcOrd="0" destOrd="0" presId="urn:microsoft.com/office/officeart/2018/5/layout/IconLeafLabelList"/>
    <dgm:cxn modelId="{93EDF6DD-57EC-44B7-857D-1389E639CD97}" type="presParOf" srcId="{C356D30E-E077-42B9-8D5A-642BB8FECEE9}" destId="{D2857E98-73BA-4901-941C-9461F1F28DB7}" srcOrd="1" destOrd="0" presId="urn:microsoft.com/office/officeart/2018/5/layout/IconLeafLabelList"/>
    <dgm:cxn modelId="{A47C0AD7-C99D-4CE0-961B-C604B68E5EA6}" type="presParOf" srcId="{C356D30E-E077-42B9-8D5A-642BB8FECEE9}" destId="{E9340DD3-0FBE-4F31-A59C-030CEE9E3A80}" srcOrd="2" destOrd="0" presId="urn:microsoft.com/office/officeart/2018/5/layout/IconLeafLabelList"/>
    <dgm:cxn modelId="{BEA1F48A-F355-4375-9C42-CC5B4959B6D9}" type="presParOf" srcId="{C356D30E-E077-42B9-8D5A-642BB8FECEE9}" destId="{5164243A-2FB5-41A2-BEFA-6025CF876245}"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2606F-6064-491A-AC1D-C8B21539BA1B}">
      <dsp:nvSpPr>
        <dsp:cNvPr id="0" name=""/>
        <dsp:cNvSpPr/>
      </dsp:nvSpPr>
      <dsp:spPr>
        <a:xfrm>
          <a:off x="973190" y="785492"/>
          <a:ext cx="1264141" cy="126414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6CEFCE-E9FE-4E6B-9AEA-6ACA2E8A44ED}">
      <dsp:nvSpPr>
        <dsp:cNvPr id="0" name=""/>
        <dsp:cNvSpPr/>
      </dsp:nvSpPr>
      <dsp:spPr>
        <a:xfrm>
          <a:off x="1242597" y="1054900"/>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42633A-C6BA-45CB-AA46-00EAB9928113}">
      <dsp:nvSpPr>
        <dsp:cNvPr id="0" name=""/>
        <dsp:cNvSpPr/>
      </dsp:nvSpPr>
      <dsp:spPr>
        <a:xfrm>
          <a:off x="569079" y="2443382"/>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Education</a:t>
          </a:r>
        </a:p>
      </dsp:txBody>
      <dsp:txXfrm>
        <a:off x="569079" y="2443382"/>
        <a:ext cx="2072362" cy="720000"/>
      </dsp:txXfrm>
    </dsp:sp>
    <dsp:sp modelId="{56D7E3A6-6D93-4728-ACD2-8398BEEE992E}">
      <dsp:nvSpPr>
        <dsp:cNvPr id="0" name=""/>
        <dsp:cNvSpPr/>
      </dsp:nvSpPr>
      <dsp:spPr>
        <a:xfrm>
          <a:off x="3408216" y="785492"/>
          <a:ext cx="1264141" cy="126414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D4A66-1FFC-4BC3-BB5F-6F3C6257D892}">
      <dsp:nvSpPr>
        <dsp:cNvPr id="0" name=""/>
        <dsp:cNvSpPr/>
      </dsp:nvSpPr>
      <dsp:spPr>
        <a:xfrm>
          <a:off x="3677623" y="1054900"/>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13F438-426A-4CC6-B95C-393D21A47015}">
      <dsp:nvSpPr>
        <dsp:cNvPr id="0" name=""/>
        <dsp:cNvSpPr/>
      </dsp:nvSpPr>
      <dsp:spPr>
        <a:xfrm>
          <a:off x="3004105" y="2443382"/>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Manage and promote digital &amp; physical collections</a:t>
          </a:r>
        </a:p>
      </dsp:txBody>
      <dsp:txXfrm>
        <a:off x="3004105" y="2443382"/>
        <a:ext cx="2072362" cy="720000"/>
      </dsp:txXfrm>
    </dsp:sp>
    <dsp:sp modelId="{04CF332D-347F-4517-9B4D-36DCFE36BB01}">
      <dsp:nvSpPr>
        <dsp:cNvPr id="0" name=""/>
        <dsp:cNvSpPr/>
      </dsp:nvSpPr>
      <dsp:spPr>
        <a:xfrm>
          <a:off x="5843242" y="785492"/>
          <a:ext cx="1264141" cy="126414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A7FABF-101A-4CC6-8AFD-4C4705E1F17F}">
      <dsp:nvSpPr>
        <dsp:cNvPr id="0" name=""/>
        <dsp:cNvSpPr/>
      </dsp:nvSpPr>
      <dsp:spPr>
        <a:xfrm>
          <a:off x="6112649" y="1054900"/>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244A62-DBE3-45BC-92B2-D1EA38D5FAB3}">
      <dsp:nvSpPr>
        <dsp:cNvPr id="0" name=""/>
        <dsp:cNvSpPr/>
      </dsp:nvSpPr>
      <dsp:spPr>
        <a:xfrm>
          <a:off x="5439131" y="2443382"/>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Advocate &amp; collaborate</a:t>
          </a:r>
        </a:p>
      </dsp:txBody>
      <dsp:txXfrm>
        <a:off x="5439131" y="2443382"/>
        <a:ext cx="2072362" cy="720000"/>
      </dsp:txXfrm>
    </dsp:sp>
    <dsp:sp modelId="{8B868851-1ED7-4D63-87C9-323FC0CAEC30}">
      <dsp:nvSpPr>
        <dsp:cNvPr id="0" name=""/>
        <dsp:cNvSpPr/>
      </dsp:nvSpPr>
      <dsp:spPr>
        <a:xfrm>
          <a:off x="8278268" y="785492"/>
          <a:ext cx="1264141" cy="126414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857E98-73BA-4901-941C-9461F1F28DB7}">
      <dsp:nvSpPr>
        <dsp:cNvPr id="0" name=""/>
        <dsp:cNvSpPr/>
      </dsp:nvSpPr>
      <dsp:spPr>
        <a:xfrm>
          <a:off x="8547675" y="1054900"/>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64243A-2FB5-41A2-BEFA-6025CF876245}">
      <dsp:nvSpPr>
        <dsp:cNvPr id="0" name=""/>
        <dsp:cNvSpPr/>
      </dsp:nvSpPr>
      <dsp:spPr>
        <a:xfrm>
          <a:off x="7874157" y="2443382"/>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Experiment and share</a:t>
          </a:r>
        </a:p>
      </dsp:txBody>
      <dsp:txXfrm>
        <a:off x="7874157" y="2443382"/>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EE7A0D-F4B5-48E1-B38D-5172A2A39B71}" type="datetimeFigureOut">
              <a:rPr lang="en-US" smtClean="0"/>
              <a:t>4/20/2024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52E4D-FA4E-4632-96CD-DF28C7815A16}" type="slidenum">
              <a:rPr lang="en-US" smtClean="0"/>
              <a:t>‹#›</a:t>
            </a:fld>
            <a:endParaRPr lang="en-US" dirty="0"/>
          </a:p>
        </p:txBody>
      </p:sp>
    </p:spTree>
    <p:extLst>
      <p:ext uri="{BB962C8B-B14F-4D97-AF65-F5344CB8AC3E}">
        <p14:creationId xmlns:p14="http://schemas.microsoft.com/office/powerpoint/2010/main" val="1057063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undermind.ai/static/Undermind_whitepaper.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aiforeducation.io/prompts/rubric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11111"/>
                </a:solidFill>
                <a:effectLst/>
                <a:latin typeface="-apple-system"/>
              </a:rPr>
              <a:t>the ever-evolving landscape of information, health sciences librarianship plays a pivotal role in guiding the public and professionals through a sea of data. As gatekeepers of knowledge, librarians are uniquely positioned to combat misinformation and leverage artificial intelligence (AI) to enhance library services.</a:t>
            </a:r>
            <a:endParaRPr lang="en-US" dirty="0"/>
          </a:p>
        </p:txBody>
      </p:sp>
      <p:sp>
        <p:nvSpPr>
          <p:cNvPr id="4" name="Slide Number Placeholder 3"/>
          <p:cNvSpPr>
            <a:spLocks noGrp="1"/>
          </p:cNvSpPr>
          <p:nvPr>
            <p:ph type="sldNum" sz="quarter" idx="5"/>
          </p:nvPr>
        </p:nvSpPr>
        <p:spPr/>
        <p:txBody>
          <a:bodyPr/>
          <a:lstStyle/>
          <a:p>
            <a:fld id="{D2A52E4D-FA4E-4632-96CD-DF28C7815A16}" type="slidenum">
              <a:rPr lang="en-US" smtClean="0"/>
              <a:t>1</a:t>
            </a:fld>
            <a:endParaRPr lang="en-US" dirty="0"/>
          </a:p>
        </p:txBody>
      </p:sp>
    </p:spTree>
    <p:extLst>
      <p:ext uri="{BB962C8B-B14F-4D97-AF65-F5344CB8AC3E}">
        <p14:creationId xmlns:p14="http://schemas.microsoft.com/office/powerpoint/2010/main" val="1220790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 still a majority of the medical information behind pay walls how are we to utilize AI to help with finding information? </a:t>
            </a:r>
          </a:p>
        </p:txBody>
      </p:sp>
      <p:sp>
        <p:nvSpPr>
          <p:cNvPr id="4" name="Slide Number Placeholder 3"/>
          <p:cNvSpPr>
            <a:spLocks noGrp="1"/>
          </p:cNvSpPr>
          <p:nvPr>
            <p:ph type="sldNum" sz="quarter" idx="5"/>
          </p:nvPr>
        </p:nvSpPr>
        <p:spPr/>
        <p:txBody>
          <a:bodyPr/>
          <a:lstStyle/>
          <a:p>
            <a:fld id="{D2A52E4D-FA4E-4632-96CD-DF28C7815A16}" type="slidenum">
              <a:rPr lang="en-US" smtClean="0"/>
              <a:t>13</a:t>
            </a:fld>
            <a:endParaRPr lang="en-US" dirty="0"/>
          </a:p>
        </p:txBody>
      </p:sp>
    </p:spTree>
    <p:extLst>
      <p:ext uri="{BB962C8B-B14F-4D97-AF65-F5344CB8AC3E}">
        <p14:creationId xmlns:p14="http://schemas.microsoft.com/office/powerpoint/2010/main" val="4156883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a:t>
            </a:r>
          </a:p>
          <a:p>
            <a:r>
              <a:rPr lang="en-US" dirty="0"/>
              <a:t>Manage and promote digital &amp; physical collections</a:t>
            </a:r>
          </a:p>
          <a:p>
            <a:r>
              <a:rPr lang="en-US" dirty="0"/>
              <a:t>Advocate</a:t>
            </a:r>
          </a:p>
          <a:p>
            <a:r>
              <a:rPr lang="en-US" dirty="0"/>
              <a:t>Experiment and share</a:t>
            </a:r>
          </a:p>
          <a:p>
            <a:endParaRPr lang="en-US" dirty="0"/>
          </a:p>
        </p:txBody>
      </p:sp>
      <p:sp>
        <p:nvSpPr>
          <p:cNvPr id="4" name="Slide Number Placeholder 3"/>
          <p:cNvSpPr>
            <a:spLocks noGrp="1"/>
          </p:cNvSpPr>
          <p:nvPr>
            <p:ph type="sldNum" sz="quarter" idx="5"/>
          </p:nvPr>
        </p:nvSpPr>
        <p:spPr/>
        <p:txBody>
          <a:bodyPr/>
          <a:lstStyle/>
          <a:p>
            <a:fld id="{D2A52E4D-FA4E-4632-96CD-DF28C7815A16}" type="slidenum">
              <a:rPr lang="en-US" smtClean="0"/>
              <a:t>14</a:t>
            </a:fld>
            <a:endParaRPr lang="en-US" dirty="0"/>
          </a:p>
        </p:txBody>
      </p:sp>
    </p:spTree>
    <p:extLst>
      <p:ext uri="{BB962C8B-B14F-4D97-AF65-F5344CB8AC3E}">
        <p14:creationId xmlns:p14="http://schemas.microsoft.com/office/powerpoint/2010/main" val="3612468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must educate ourselves on fake news and AI to better understand how to educate users and patrons</a:t>
            </a:r>
          </a:p>
          <a:p>
            <a:r>
              <a:rPr lang="en-US" dirty="0"/>
              <a:t>- Experimentation, CE, Articles, Podcasts, etc.</a:t>
            </a:r>
          </a:p>
          <a:p>
            <a:r>
              <a:rPr lang="en-US" dirty="0"/>
              <a:t>- Educate ourselves on options to help prevent or debunk fake news</a:t>
            </a:r>
          </a:p>
          <a:p>
            <a:r>
              <a:rPr lang="en-US" dirty="0"/>
              <a:t>- Spread our knowledge and help educate others outside of the library – GET OUT THERE</a:t>
            </a:r>
          </a:p>
          <a:p>
            <a:endParaRPr lang="en-US" dirty="0"/>
          </a:p>
        </p:txBody>
      </p:sp>
      <p:sp>
        <p:nvSpPr>
          <p:cNvPr id="4" name="Slide Number Placeholder 3"/>
          <p:cNvSpPr>
            <a:spLocks noGrp="1"/>
          </p:cNvSpPr>
          <p:nvPr>
            <p:ph type="sldNum" sz="quarter" idx="5"/>
          </p:nvPr>
        </p:nvSpPr>
        <p:spPr/>
        <p:txBody>
          <a:bodyPr/>
          <a:lstStyle/>
          <a:p>
            <a:fld id="{D2A52E4D-FA4E-4632-96CD-DF28C7815A16}" type="slidenum">
              <a:rPr lang="en-US" smtClean="0"/>
              <a:t>15</a:t>
            </a:fld>
            <a:endParaRPr lang="en-US" dirty="0"/>
          </a:p>
        </p:txBody>
      </p:sp>
    </p:spTree>
    <p:extLst>
      <p:ext uri="{BB962C8B-B14F-4D97-AF65-F5344CB8AC3E}">
        <p14:creationId xmlns:p14="http://schemas.microsoft.com/office/powerpoint/2010/main" val="438772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We need to arm ourselves and the people we serve with tools to help counter fake news.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People tend to remember or learn things when they are active participants. Bad News is a game that takes you through how to be the best at dolling out fake news. First Draft News mentioned earlier has tools we can 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Website aids – library web pages, linking to good sources to contradict fake news, &amp; visual aids on spotting fake news.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CRAAP stands for Currency, Relevance, Authority, Accuracy, and Purpose. PURPOSE – WHY does it exist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Some academic libraries have sites as well as some public. But we who talk about how to evaluate journals for publication, how to find information for consumers, generally did not have web pages from medical libraries on how to help address and spot fake news.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We have tons of pages on misinformation on covid. But that is just one drop in the medical fake news bucket.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Simple articles on how to stop the spread.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Information for clinicians as to how they talk to patients.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In a post from October 2022, The AMA president discussed how he hears from frustrated physicians dealing with patients that they have seen for years and trusted their care, make decisions against their medical advice based on fake news.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711777C-5820-4A83-99A8-3FCB3A468EC8}" type="slidenum">
              <a:rPr lang="en-US" smtClean="0"/>
              <a:t>16</a:t>
            </a:fld>
            <a:endParaRPr lang="en-US" dirty="0"/>
          </a:p>
        </p:txBody>
      </p:sp>
    </p:spTree>
    <p:extLst>
      <p:ext uri="{BB962C8B-B14F-4D97-AF65-F5344CB8AC3E}">
        <p14:creationId xmlns:p14="http://schemas.microsoft.com/office/powerpoint/2010/main" val="3593520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Temple has a good libguide</a:t>
            </a:r>
          </a:p>
          <a:p>
            <a:r>
              <a:rPr lang="en-US" dirty="0"/>
              <a:t>Use Rubrics to assess AI systems</a:t>
            </a:r>
          </a:p>
          <a:p>
            <a:r>
              <a:rPr lang="en-US" dirty="0"/>
              <a:t>Learn how to search Generative AI</a:t>
            </a:r>
          </a:p>
        </p:txBody>
      </p:sp>
      <p:sp>
        <p:nvSpPr>
          <p:cNvPr id="4" name="Slide Number Placeholder 3"/>
          <p:cNvSpPr>
            <a:spLocks noGrp="1"/>
          </p:cNvSpPr>
          <p:nvPr>
            <p:ph type="sldNum" sz="quarter" idx="5"/>
          </p:nvPr>
        </p:nvSpPr>
        <p:spPr/>
        <p:txBody>
          <a:bodyPr/>
          <a:lstStyle/>
          <a:p>
            <a:fld id="{D2A52E4D-FA4E-4632-96CD-DF28C7815A16}" type="slidenum">
              <a:rPr lang="en-US" smtClean="0"/>
              <a:t>17</a:t>
            </a:fld>
            <a:endParaRPr lang="en-US" dirty="0"/>
          </a:p>
        </p:txBody>
      </p:sp>
    </p:spTree>
    <p:extLst>
      <p:ext uri="{BB962C8B-B14F-4D97-AF65-F5344CB8AC3E}">
        <p14:creationId xmlns:p14="http://schemas.microsoft.com/office/powerpoint/2010/main" val="2786722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This book which I am not going to say the title was written by a convicted felon for fraud and larceny.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Has been found in contempt of court for making deceptive claims about his books &amp; fined more than $5 million and banned from infomercials for 3 yr regarding fraudulent claims for his book.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Yet this book and others like written by him are in academic &amp; medical libraries. Including NLM. Why?!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There are older books that exist (not that old) that refer to certain sexual health things as mental disorders.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 an article from Collection Management 1985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“value of weeding lies primarily in developing a quality collection by eliminating out-of-date information that is potentially misleading and, in areas such as medicine, even dangerous”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Yet we seem to struggle with this. In a 2002 JMLA article the author states, “Despite valid reasons for weeding, some librarians may be reluctant to weed due to possible repercussions from administration, faculty, or the community when large numbers of books are discarded.”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Some information in predatory journals may be good, but we don’t know. It hasn’t gone through vetting that articles within established journals have gone through.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Just look at the damage the fake research article on vaccines has done to society. That was an article in a legit journal. Peer review didn’t catch 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Yes peer review has problems, but predatory journals have zero guard rails for vetting information.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We need to be more vigilant about educating people and we push for ways to identify these items so they are not mixed in with research published in legit journals.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We need to pay more attention to retractions and call attention them.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Retraction Watch, PubMed, BrowZine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PLOS ONE found that nearly half of the preprint articles found on medRxiv that were published in peer reviewed journals contained differences in data, title and some had different conclusions. Those with different titles makes it difficult to verify the information with the published peer review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While the old stuff had been informationally correct, it may no longer be so and can be used in misinformation.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Unvetted information may not have ever been correct. For example the flawed ivermectin preprint article fueled the interest in the drug to fight covid.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Before that article was withdrawn from the preprint servicer, it was viewed more than 150,000 times and cited 30 times. Including a meta-analysis in the American Journal of Therapeutics that found ivermectin greatly reduced covid-19 deaths.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711777C-5820-4A83-99A8-3FCB3A468EC8}" type="slidenum">
              <a:rPr lang="en-US" smtClean="0"/>
              <a:t>19</a:t>
            </a:fld>
            <a:endParaRPr lang="en-US" dirty="0"/>
          </a:p>
        </p:txBody>
      </p:sp>
    </p:spTree>
    <p:extLst>
      <p:ext uri="{BB962C8B-B14F-4D97-AF65-F5344CB8AC3E}">
        <p14:creationId xmlns:p14="http://schemas.microsoft.com/office/powerpoint/2010/main" val="430466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Fake news is an everyone problem. Yes I am a medical librarian, but there is nothing stopping all librarians partnering together and  from involving non librarians to help.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 think sometimes it is really tricky for non-medical librarians to know they can provide medical research information. – Going to library school 3 areas you don’t touch: Legal, Taxes/Financial, and Medical.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Library schools need to cut that out… It should do not give legal ADVICE, taxes/financial ADVICE or medical ADVICE.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“Here is some health/medical information I found. Take a look at it and consult with your doctor or nurse about your options.”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Journalism schools have identified fake news as problem within the industry. Public Health relies upon communicating information to communities and is particularly impacted by fake news.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These areas of scholarship w/n our universities and colleges are natural areas for partnerships.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Media literacy - lens through which to view the world and express oneself, while information literacy sees information as a tool with which to act on the world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Much of our information literacy focuses on the sources, not the person reading the information. Because we tend to believe information that speaks to our own world view, we need to remember when we are teaching and acknowledge people are coming at information from their personal world view. Which is not something we often think about when teaching information literacy but is a part of media literacy.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IF I APPLY is an example of a source evaluation tool that mentions this. The first 3 parts of this tool looks at the person consuming the information which is more a reflection of the digital information landscape.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 the Journal of Academic Librarianship authors state we need to empower students to use tools to assess information and it specifically mentioned they need to understand the difference b/n correlation and causation.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Most people have a big problem understanding correlation, causation, and coincidence. This often gets exploited by fake news outlets. People are ok with simple things. For example: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 large population of men over 6’4” play in the NBA.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It would be wrong to say playing in the NBA CAUSES you to grow to be at least 6’4”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There is a CORRELATION to tall people being in the NBA.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Also being tall does not CAUSE you to be good at basketball, but someone who is tall might try playing and there is a CHANCE that they might be good at 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It gets way more difficult to understand the differences when we are looking at complicated biomedical or scientific concepts and terms….which fake news exploits this difficulty.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Lateral reading…instead of checking its listed sources it is leaving the site and checking the facts mentioned from multiple sources. Info about the author (if listed) check what other say about them. Understanding where the information from lateral sites is from to understand the validity of the information.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At the 2018 MLA InSight, participants mention Information literacy training should encompass social media so authors can responsibly counter misleading or harmful tweets about their work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We also have to get around the idea of Information Literacy on how our patrons find information. It is not just about how to search and cite.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Information literacy is also how view, evaluate, interpret, and spread information…Are we going to be the dandelions of fake news or accurate information?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aseline="0" dirty="0"/>
          </a:p>
        </p:txBody>
      </p:sp>
      <p:sp>
        <p:nvSpPr>
          <p:cNvPr id="4" name="Slide Number Placeholder 3"/>
          <p:cNvSpPr>
            <a:spLocks noGrp="1"/>
          </p:cNvSpPr>
          <p:nvPr>
            <p:ph type="sldNum" sz="quarter" idx="10"/>
          </p:nvPr>
        </p:nvSpPr>
        <p:spPr/>
        <p:txBody>
          <a:bodyPr/>
          <a:lstStyle/>
          <a:p>
            <a:fld id="{9711777C-5820-4A83-99A8-3FCB3A468EC8}" type="slidenum">
              <a:rPr lang="en-US" smtClean="0"/>
              <a:t>21</a:t>
            </a:fld>
            <a:endParaRPr lang="en-US" dirty="0"/>
          </a:p>
        </p:txBody>
      </p:sp>
    </p:spTree>
    <p:extLst>
      <p:ext uri="{BB962C8B-B14F-4D97-AF65-F5344CB8AC3E}">
        <p14:creationId xmlns:p14="http://schemas.microsoft.com/office/powerpoint/2010/main" val="3662062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Perplexity - https://garymarcus.substack.com/p/serious-medical-error-from-perplexitys?r=iu073&amp;triedRedirect=true</a:t>
            </a:r>
          </a:p>
          <a:p>
            <a:endParaRPr lang="en-US" dirty="0"/>
          </a:p>
          <a:p>
            <a:r>
              <a:rPr lang="en-US" dirty="0"/>
              <a:t>ResearchRabbit - </a:t>
            </a:r>
            <a:r>
              <a:rPr lang="en-US" b="0" i="0" dirty="0">
                <a:solidFill>
                  <a:srgbClr val="404040"/>
                </a:solidFill>
                <a:effectLst/>
                <a:latin typeface="Arial" panose="020B0604020202020204" pitchFamily="34" charset="0"/>
              </a:rPr>
              <a:t>citation chasing literature mapping and visualization tool. Searches a very large literature corpus covering &gt;90% of academic databases, plus grey literature. Start with uploaded citations, or link to Zotero citation manager.</a:t>
            </a:r>
          </a:p>
          <a:p>
            <a:endParaRPr lang="en-US" b="0" i="0" dirty="0">
              <a:solidFill>
                <a:srgbClr val="404040"/>
              </a:solidFill>
              <a:effectLst/>
              <a:latin typeface="Arial" panose="020B0604020202020204" pitchFamily="34" charset="0"/>
            </a:endParaRPr>
          </a:p>
          <a:p>
            <a:r>
              <a:rPr lang="en-US" b="0" i="0" dirty="0">
                <a:solidFill>
                  <a:srgbClr val="404040"/>
                </a:solidFill>
                <a:effectLst/>
                <a:latin typeface="Arial" panose="020B0604020202020204" pitchFamily="34" charset="0"/>
              </a:rPr>
              <a:t>A "deep search" tool with a substantial free tier. Takes a verbose user prompt and searches over titles and abstracts in Semantic Scholar. Runs multiple searches and learns from the results, yielding more comprehensive and accurate literature than many other tools. The company's own benchmarking claims to find it better than Google Scholar. Details in </a:t>
            </a:r>
            <a:r>
              <a:rPr lang="en-US" b="0" i="0" u="none" strike="noStrike" dirty="0">
                <a:solidFill>
                  <a:srgbClr val="0A619F"/>
                </a:solidFill>
                <a:effectLst/>
                <a:latin typeface="Arial" panose="020B0604020202020204" pitchFamily="34" charset="0"/>
                <a:hlinkClick r:id="rId3"/>
              </a:rPr>
              <a:t>their whitepaper</a:t>
            </a:r>
            <a:r>
              <a:rPr lang="en-US" b="0" i="0" dirty="0">
                <a:solidFill>
                  <a:srgbClr val="404040"/>
                </a:solidFill>
                <a:effectLst/>
                <a:latin typeface="Arial" panose="020B0604020202020204" pitchFamily="34" charset="0"/>
              </a:rPr>
              <a:t>.</a:t>
            </a:r>
            <a:endParaRPr lang="en-US" dirty="0"/>
          </a:p>
          <a:p>
            <a:endParaRPr lang="en-US" dirty="0"/>
          </a:p>
          <a:p>
            <a:r>
              <a:rPr lang="en-US" dirty="0"/>
              <a:t>Scopus AI - https://scholarlykitchen.sspnet.org/2024/02/21/guest-post-there-is-more-to-reliable-chatbots-than-providing-scientific-references-the-case-of-scopusai/</a:t>
            </a:r>
          </a:p>
          <a:p>
            <a:endParaRPr lang="en-US" dirty="0"/>
          </a:p>
          <a:p>
            <a:r>
              <a:rPr lang="en-US"/>
              <a:t>Rubrics </a:t>
            </a:r>
            <a:r>
              <a:rPr lang="en-US" dirty="0"/>
              <a:t>- </a:t>
            </a:r>
            <a:r>
              <a:rPr lang="en-US" dirty="0">
                <a:hlinkClick r:id="rId4"/>
              </a:rPr>
              <a:t>Rubrics — AI for Education</a:t>
            </a:r>
            <a:endParaRPr lang="en-US" dirty="0"/>
          </a:p>
          <a:p>
            <a:endParaRPr lang="en-US" dirty="0"/>
          </a:p>
        </p:txBody>
      </p:sp>
      <p:sp>
        <p:nvSpPr>
          <p:cNvPr id="4" name="Slide Number Placeholder 3"/>
          <p:cNvSpPr>
            <a:spLocks noGrp="1"/>
          </p:cNvSpPr>
          <p:nvPr>
            <p:ph type="sldNum" sz="quarter" idx="5"/>
          </p:nvPr>
        </p:nvSpPr>
        <p:spPr/>
        <p:txBody>
          <a:bodyPr/>
          <a:lstStyle/>
          <a:p>
            <a:fld id="{D2A52E4D-FA4E-4632-96CD-DF28C7815A16}" type="slidenum">
              <a:rPr lang="en-US" smtClean="0"/>
              <a:t>22</a:t>
            </a:fld>
            <a:endParaRPr lang="en-US" dirty="0"/>
          </a:p>
        </p:txBody>
      </p:sp>
    </p:spTree>
    <p:extLst>
      <p:ext uri="{BB962C8B-B14F-4D97-AF65-F5344CB8AC3E}">
        <p14:creationId xmlns:p14="http://schemas.microsoft.com/office/powerpoint/2010/main" val="1884860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are the main features of Scopus AI. Natural language queries let you pose questions in a natural, conversational manner. Summaries with Scopus references give you a concise and trustworthy summary with citations, so you can see where the claims come from. Visual representations map out search results so you can see all the links between different subjects. </a:t>
            </a:r>
            <a:r>
              <a:rPr lang="en-US" sz="1800" dirty="0">
                <a:effectLst/>
                <a:ea typeface="Times New Roman" panose="02020603050405020304" pitchFamily="18" charset="0"/>
                <a:cs typeface="Times New Roman" panose="02020603050405020304" pitchFamily="18" charset="0"/>
              </a:rPr>
              <a:t>The Foundational papers option lists the </a:t>
            </a:r>
            <a:r>
              <a:rPr lang="en-US" sz="1800" b="1" dirty="0">
                <a:solidFill>
                  <a:schemeClr val="accent2"/>
                </a:solidFill>
                <a:effectLst/>
                <a:ea typeface="Times New Roman" panose="02020603050405020304" pitchFamily="18" charset="0"/>
                <a:cs typeface="Times New Roman" panose="02020603050405020304" pitchFamily="18" charset="0"/>
              </a:rPr>
              <a:t>most high-impact Scopus papers on any topic </a:t>
            </a:r>
            <a:r>
              <a:rPr lang="en-US" sz="1800" dirty="0">
                <a:effectLst/>
                <a:ea typeface="Times New Roman" panose="02020603050405020304" pitchFamily="18" charset="0"/>
                <a:cs typeface="Times New Roman" panose="02020603050405020304" pitchFamily="18" charset="0"/>
              </a:rPr>
              <a:t>and Topic experts</a:t>
            </a:r>
            <a:r>
              <a:rPr lang="en-US" sz="1800" b="1" dirty="0">
                <a:solidFill>
                  <a:schemeClr val="accent2"/>
                </a:solidFill>
                <a:effectLst/>
                <a:ea typeface="Times New Roman" panose="02020603050405020304" pitchFamily="18" charset="0"/>
                <a:cs typeface="Times New Roman" panose="02020603050405020304" pitchFamily="18" charset="0"/>
              </a:rPr>
              <a:t> </a:t>
            </a:r>
            <a:r>
              <a:rPr lang="en-US" sz="1800" dirty="0">
                <a:effectLst/>
                <a:ea typeface="Times New Roman" panose="02020603050405020304" pitchFamily="18" charset="0"/>
                <a:cs typeface="Times New Roman" panose="02020603050405020304" pitchFamily="18" charset="0"/>
              </a:rPr>
              <a:t>displays the </a:t>
            </a:r>
            <a:r>
              <a:rPr lang="en-US" sz="1800" b="1" dirty="0">
                <a:solidFill>
                  <a:schemeClr val="accent2"/>
                </a:solidFill>
                <a:effectLst/>
                <a:ea typeface="Times New Roman" panose="02020603050405020304" pitchFamily="18" charset="0"/>
                <a:cs typeface="Times New Roman" panose="02020603050405020304" pitchFamily="18" charset="0"/>
              </a:rPr>
              <a:t>top researchers</a:t>
            </a:r>
            <a:r>
              <a:rPr lang="en-US" sz="1800" dirty="0">
                <a:effectLst/>
                <a:ea typeface="Times New Roman" panose="02020603050405020304" pitchFamily="18" charset="0"/>
                <a:cs typeface="Times New Roman" panose="02020603050405020304" pitchFamily="18" charset="0"/>
              </a:rPr>
              <a:t> linked to your query. The 'Go deeper' questions will </a:t>
            </a:r>
            <a:r>
              <a:rPr lang="en-US" sz="1800" b="1" dirty="0">
                <a:solidFill>
                  <a:schemeClr val="accent2"/>
                </a:solidFill>
                <a:effectLst/>
                <a:ea typeface="Times New Roman" panose="02020603050405020304" pitchFamily="18" charset="0"/>
                <a:cs typeface="Times New Roman" panose="02020603050405020304" pitchFamily="18" charset="0"/>
              </a:rPr>
              <a:t>prompt new questions, </a:t>
            </a:r>
            <a:r>
              <a:rPr lang="en-US" sz="1800" dirty="0">
                <a:effectLst/>
                <a:ea typeface="Times New Roman" panose="02020603050405020304" pitchFamily="18" charset="0"/>
                <a:cs typeface="Times New Roman" panose="02020603050405020304" pitchFamily="18" charset="0"/>
              </a:rPr>
              <a:t>helping you drill down and broaden your understanding.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In the next few slides, we’ll look at each of these features. </a:t>
            </a:r>
            <a:endParaRPr lang="en-US" dirty="0"/>
          </a:p>
        </p:txBody>
      </p:sp>
      <p:sp>
        <p:nvSpPr>
          <p:cNvPr id="4" name="Slide Number Placeholder 3"/>
          <p:cNvSpPr>
            <a:spLocks noGrp="1"/>
          </p:cNvSpPr>
          <p:nvPr>
            <p:ph type="sldNum" sz="quarter" idx="5"/>
          </p:nvPr>
        </p:nvSpPr>
        <p:spPr/>
        <p:txBody>
          <a:bodyPr/>
          <a:lstStyle/>
          <a:p>
            <a:fld id="{A7443C7B-F938-4CE9-A268-32817172635B}" type="slidenum">
              <a:rPr lang="en-GB" smtClean="0"/>
              <a:pPr/>
              <a:t>23</a:t>
            </a:fld>
            <a:endParaRPr lang="en-GB" dirty="0"/>
          </a:p>
        </p:txBody>
      </p:sp>
    </p:spTree>
    <p:extLst>
      <p:ext uri="{BB962C8B-B14F-4D97-AF65-F5344CB8AC3E}">
        <p14:creationId xmlns:p14="http://schemas.microsoft.com/office/powerpoint/2010/main" val="2671660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Abstract in 2 lines</a:t>
            </a:r>
          </a:p>
          <a:p>
            <a:r>
              <a:rPr lang="en-US" dirty="0"/>
              <a:t>What are the contributions</a:t>
            </a:r>
          </a:p>
          <a:p>
            <a:r>
              <a:rPr lang="en-US" dirty="0"/>
              <a:t>Find Related Papers</a:t>
            </a:r>
          </a:p>
          <a:p>
            <a:r>
              <a:rPr lang="en-US" dirty="0"/>
              <a:t>Explain practical implications of this paper</a:t>
            </a:r>
          </a:p>
          <a:p>
            <a:r>
              <a:rPr lang="en-US" dirty="0"/>
              <a:t>Summarize the intro</a:t>
            </a:r>
          </a:p>
          <a:p>
            <a:r>
              <a:rPr lang="en-US" dirty="0"/>
              <a:t>Literature survey of this paper</a:t>
            </a:r>
          </a:p>
          <a:p>
            <a:r>
              <a:rPr lang="en-US" dirty="0"/>
              <a:t>Method used in this paper</a:t>
            </a:r>
          </a:p>
          <a:p>
            <a:r>
              <a:rPr lang="en-US" dirty="0"/>
              <a:t>What data has been used</a:t>
            </a:r>
          </a:p>
          <a:p>
            <a:r>
              <a:rPr lang="en-US" dirty="0"/>
              <a:t>Results &amp; Conclusions</a:t>
            </a:r>
          </a:p>
          <a:p>
            <a:r>
              <a:rPr lang="en-US" dirty="0"/>
              <a:t>Limitations of this paper</a:t>
            </a:r>
          </a:p>
          <a:p>
            <a:r>
              <a:rPr lang="en-US" dirty="0"/>
              <a:t>Future works suggested</a:t>
            </a:r>
          </a:p>
          <a:p>
            <a:endParaRPr lang="en-US" dirty="0"/>
          </a:p>
        </p:txBody>
      </p:sp>
      <p:sp>
        <p:nvSpPr>
          <p:cNvPr id="4" name="Slide Number Placeholder 3"/>
          <p:cNvSpPr>
            <a:spLocks noGrp="1"/>
          </p:cNvSpPr>
          <p:nvPr>
            <p:ph type="sldNum" sz="quarter" idx="5"/>
          </p:nvPr>
        </p:nvSpPr>
        <p:spPr/>
        <p:txBody>
          <a:bodyPr/>
          <a:lstStyle/>
          <a:p>
            <a:fld id="{D2A52E4D-FA4E-4632-96CD-DF28C7815A16}" type="slidenum">
              <a:rPr lang="en-US" smtClean="0"/>
              <a:t>25</a:t>
            </a:fld>
            <a:endParaRPr lang="en-US" dirty="0"/>
          </a:p>
        </p:txBody>
      </p:sp>
    </p:spTree>
    <p:extLst>
      <p:ext uri="{BB962C8B-B14F-4D97-AF65-F5344CB8AC3E}">
        <p14:creationId xmlns:p14="http://schemas.microsoft.com/office/powerpoint/2010/main" val="353386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Fake news has been around forever:</a:t>
            </a:r>
          </a:p>
          <a:p>
            <a:r>
              <a:rPr lang="en-US" dirty="0"/>
              <a:t>Our founding fathers were fakers of news:</a:t>
            </a:r>
          </a:p>
          <a:p>
            <a:r>
              <a:rPr lang="en-US" baseline="0" dirty="0"/>
              <a:t>1769 John Adams wrote in his diary about spending the evening “Cooking up paragraphs, articles, occurrences, - working the political engine” planting false and exaggerated stories meant to undermine British rule</a:t>
            </a:r>
          </a:p>
          <a:p>
            <a:r>
              <a:rPr lang="en-US" baseline="0" dirty="0"/>
              <a:t>William Livingston (Governor of New Jersey) covertly fake news articles that were published in news papers to draw resentment against crown. An article of his in “The Impartial Chronicle” claimed the king was sending tens of thousand of feign soldiers to kill Americans.</a:t>
            </a:r>
          </a:p>
          <a:p>
            <a:endParaRPr lang="en-US" dirty="0"/>
          </a:p>
          <a:p>
            <a:endParaRPr lang="en-US" dirty="0"/>
          </a:p>
          <a:p>
            <a:r>
              <a:rPr lang="en-US" baseline="0" dirty="0"/>
              <a:t>During WW2 British Air Ministry didn’t want the Germany government to know that they had a new fangled technology that helped them shoot down enemy aircraft. That technology was RADAR and the British were using it intercept bombers on night raids. So they issued press releases stating British pilots were eating lots of carrots to give them exceptional night vision. There are tales that the Germans started feeding their own pilots carrots. Whether or not this is true, the British government doubled down it and British public seemed to buy it. In addition to government press releases, advertisements to plant and eat carrots so people could see during the blackouts proliferated throughout the war. </a:t>
            </a:r>
          </a:p>
          <a:p>
            <a:endParaRPr lang="en-US" sz="1200" b="0" i="0" kern="1200" dirty="0">
              <a:solidFill>
                <a:schemeClr val="tx1"/>
              </a:solidFill>
              <a:effectLst/>
              <a:latin typeface="+mn-lt"/>
              <a:ea typeface="+mn-ea"/>
              <a:cs typeface="+mn-cs"/>
            </a:endParaRPr>
          </a:p>
          <a:p>
            <a:r>
              <a:rPr lang="en-US" dirty="0"/>
              <a:t>Its is also in current health care policy. </a:t>
            </a:r>
          </a:p>
          <a:p>
            <a:endParaRPr lang="en-US" dirty="0"/>
          </a:p>
        </p:txBody>
      </p:sp>
      <p:sp>
        <p:nvSpPr>
          <p:cNvPr id="4" name="Slide Number Placeholder 3"/>
          <p:cNvSpPr>
            <a:spLocks noGrp="1"/>
          </p:cNvSpPr>
          <p:nvPr>
            <p:ph type="sldNum" sz="quarter" idx="5"/>
          </p:nvPr>
        </p:nvSpPr>
        <p:spPr/>
        <p:txBody>
          <a:bodyPr/>
          <a:lstStyle/>
          <a:p>
            <a:fld id="{D2A52E4D-FA4E-4632-96CD-DF28C7815A16}" type="slidenum">
              <a:rPr lang="en-US" smtClean="0"/>
              <a:t>4</a:t>
            </a:fld>
            <a:endParaRPr lang="en-US" dirty="0"/>
          </a:p>
        </p:txBody>
      </p:sp>
    </p:spTree>
    <p:extLst>
      <p:ext uri="{BB962C8B-B14F-4D97-AF65-F5344CB8AC3E}">
        <p14:creationId xmlns:p14="http://schemas.microsoft.com/office/powerpoint/2010/main" val="1527170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52E4D-FA4E-4632-96CD-DF28C7815A16}" type="slidenum">
              <a:rPr lang="en-US" smtClean="0"/>
              <a:t>29</a:t>
            </a:fld>
            <a:endParaRPr lang="en-US" dirty="0"/>
          </a:p>
        </p:txBody>
      </p:sp>
    </p:spTree>
    <p:extLst>
      <p:ext uri="{BB962C8B-B14F-4D97-AF65-F5344CB8AC3E}">
        <p14:creationId xmlns:p14="http://schemas.microsoft.com/office/powerpoint/2010/main" val="125817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getting harder and harder to determine fake news. While there are many different people and organizations that put out fake news there are different types of fake news.</a:t>
            </a:r>
          </a:p>
          <a:p>
            <a:r>
              <a:rPr lang="en-US" dirty="0"/>
              <a:t>Deceptive</a:t>
            </a:r>
            <a:r>
              <a:rPr lang="en-US" baseline="0" dirty="0"/>
              <a:t> – Completely made up, not truth. Imposter sites, designed to look real. – Could be predatory journals</a:t>
            </a:r>
          </a:p>
          <a:p>
            <a:r>
              <a:rPr lang="en-US" baseline="0" dirty="0"/>
              <a:t>Misleading – Promote an agenda with teeny tiny factual info and spin it. – intended to “rile up people”</a:t>
            </a:r>
          </a:p>
          <a:p>
            <a:r>
              <a:rPr lang="en-US" baseline="0" dirty="0"/>
              <a:t>Slanted/Biased – Contains truthful information but certain facts are chosen or omitted to serve an agenda – Not necessarily false stories but reported in a biased way (Both political parties and news organizations on the left and right)</a:t>
            </a:r>
          </a:p>
          <a:p>
            <a:r>
              <a:rPr lang="en-US" baseline="0" dirty="0"/>
              <a:t>Manipulated  - Content that is altered typically we think of photos (Trump’s inauguration crowd size. Ukraine “Ghost of Kyiv” </a:t>
            </a:r>
          </a:p>
          <a:p>
            <a:r>
              <a:rPr lang="en-US" baseline="0" dirty="0"/>
              <a:t>Could manipulated be AI</a:t>
            </a:r>
          </a:p>
          <a:p>
            <a:r>
              <a:rPr lang="en-US" baseline="0" dirty="0"/>
              <a:t>Humor – satire – The Onion</a:t>
            </a:r>
          </a:p>
          <a:p>
            <a:endParaRPr lang="en-US" dirty="0"/>
          </a:p>
        </p:txBody>
      </p:sp>
      <p:sp>
        <p:nvSpPr>
          <p:cNvPr id="4" name="Slide Number Placeholder 3"/>
          <p:cNvSpPr>
            <a:spLocks noGrp="1"/>
          </p:cNvSpPr>
          <p:nvPr>
            <p:ph type="sldNum" sz="quarter" idx="5"/>
          </p:nvPr>
        </p:nvSpPr>
        <p:spPr/>
        <p:txBody>
          <a:bodyPr/>
          <a:lstStyle/>
          <a:p>
            <a:fld id="{D2A52E4D-FA4E-4632-96CD-DF28C7815A16}" type="slidenum">
              <a:rPr lang="en-US" smtClean="0"/>
              <a:t>5</a:t>
            </a:fld>
            <a:endParaRPr lang="en-US" dirty="0"/>
          </a:p>
        </p:txBody>
      </p:sp>
    </p:spTree>
    <p:extLst>
      <p:ext uri="{BB962C8B-B14F-4D97-AF65-F5344CB8AC3E}">
        <p14:creationId xmlns:p14="http://schemas.microsoft.com/office/powerpoint/2010/main" val="3311314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how misinformation spread like wild fire with COVID and vaccines. But misinformation is being passed along as real and utilized to impact legislation.</a:t>
            </a:r>
          </a:p>
          <a:p>
            <a:r>
              <a:rPr lang="en-US" dirty="0"/>
              <a:t>The Florida Department of Health utilized non-scholarly research and opinion pieces to issue health care policy for LGBTQ+ healthcare against all of the policies and statements written and created by the experts at</a:t>
            </a:r>
          </a:p>
          <a:p>
            <a:pPr marL="171450" indent="-171450">
              <a:buFont typeface="Arial" panose="020B0604020202020204" pitchFamily="34" charset="0"/>
              <a:buChar char="•"/>
            </a:pPr>
            <a:r>
              <a:rPr lang="en-US" b="0" i="0" dirty="0">
                <a:effectLst/>
                <a:latin typeface="-apple-system"/>
              </a:rPr>
              <a:t>American Academy of Pediatrics (AAP)</a:t>
            </a:r>
          </a:p>
          <a:p>
            <a:pPr marL="171450" indent="-171450">
              <a:buFont typeface="Arial" panose="020B0604020202020204" pitchFamily="34" charset="0"/>
              <a:buChar char="•"/>
            </a:pPr>
            <a:r>
              <a:rPr lang="en-US" b="0" i="0" dirty="0">
                <a:effectLst/>
                <a:latin typeface="-apple-system"/>
              </a:rPr>
              <a:t>American Academy of Family Physicians (AAFP)</a:t>
            </a:r>
          </a:p>
          <a:p>
            <a:pPr marL="171450" indent="-171450">
              <a:buFont typeface="Arial" panose="020B0604020202020204" pitchFamily="34" charset="0"/>
              <a:buChar char="•"/>
            </a:pPr>
            <a:r>
              <a:rPr lang="en-US" b="0" i="0" dirty="0">
                <a:effectLst/>
                <a:latin typeface="-apple-system"/>
              </a:rPr>
              <a:t>American Medical Association (AMA)</a:t>
            </a:r>
          </a:p>
          <a:p>
            <a:pPr marL="171450" indent="-171450">
              <a:buFont typeface="Arial" panose="020B0604020202020204" pitchFamily="34" charset="0"/>
              <a:buChar char="•"/>
            </a:pPr>
            <a:r>
              <a:rPr lang="en-US" b="0" i="0" dirty="0">
                <a:effectLst/>
                <a:latin typeface="-apple-system"/>
              </a:rPr>
              <a:t>Endocrine Society</a:t>
            </a:r>
          </a:p>
          <a:p>
            <a:pPr marL="171450" indent="-171450">
              <a:buFont typeface="Arial" panose="020B0604020202020204" pitchFamily="34" charset="0"/>
              <a:buChar char="•"/>
            </a:pPr>
            <a:r>
              <a:rPr lang="en-US" b="0" i="0" dirty="0">
                <a:effectLst/>
                <a:latin typeface="-apple-system"/>
              </a:rPr>
              <a:t>World Professional Association for Transgender Health (WPATH)</a:t>
            </a:r>
          </a:p>
          <a:p>
            <a:pPr marL="171450" indent="-171450">
              <a:buFont typeface="Arial" panose="020B0604020202020204" pitchFamily="34" charset="0"/>
              <a:buChar char="•"/>
            </a:pPr>
            <a:endParaRPr lang="en-US" b="0" i="0" dirty="0">
              <a:effectLst/>
              <a:latin typeface="-apple-system"/>
            </a:endParaRPr>
          </a:p>
          <a:p>
            <a:pPr marL="0" indent="0">
              <a:buFont typeface="Arial" panose="020B0604020202020204" pitchFamily="34" charset="0"/>
              <a:buNone/>
            </a:pPr>
            <a:endParaRPr lang="en-US" b="0" i="0" dirty="0">
              <a:effectLst/>
              <a:latin typeface="-apple-system"/>
            </a:endParaRPr>
          </a:p>
          <a:p>
            <a:pPr marL="0" indent="0">
              <a:buFont typeface="Arial" panose="020B0604020202020204" pitchFamily="34" charset="0"/>
              <a:buNone/>
            </a:pPr>
            <a:br>
              <a:rPr lang="en-US" dirty="0"/>
            </a:br>
            <a:endParaRPr lang="en-US" dirty="0"/>
          </a:p>
        </p:txBody>
      </p:sp>
      <p:sp>
        <p:nvSpPr>
          <p:cNvPr id="4" name="Slide Number Placeholder 3"/>
          <p:cNvSpPr>
            <a:spLocks noGrp="1"/>
          </p:cNvSpPr>
          <p:nvPr>
            <p:ph type="sldNum" sz="quarter" idx="5"/>
          </p:nvPr>
        </p:nvSpPr>
        <p:spPr/>
        <p:txBody>
          <a:bodyPr/>
          <a:lstStyle/>
          <a:p>
            <a:fld id="{9711777C-5820-4A83-99A8-3FCB3A468EC8}" type="slidenum">
              <a:rPr lang="en-US" smtClean="0"/>
              <a:t>7</a:t>
            </a:fld>
            <a:endParaRPr lang="en-US" dirty="0"/>
          </a:p>
        </p:txBody>
      </p:sp>
    </p:spTree>
    <p:extLst>
      <p:ext uri="{BB962C8B-B14F-4D97-AF65-F5344CB8AC3E}">
        <p14:creationId xmlns:p14="http://schemas.microsoft.com/office/powerpoint/2010/main" val="2409552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A52E4D-FA4E-4632-96CD-DF28C7815A16}" type="slidenum">
              <a:rPr lang="en-US" smtClean="0"/>
              <a:t>8</a:t>
            </a:fld>
            <a:endParaRPr lang="en-US" dirty="0"/>
          </a:p>
        </p:txBody>
      </p:sp>
    </p:spTree>
    <p:extLst>
      <p:ext uri="{BB962C8B-B14F-4D97-AF65-F5344CB8AC3E}">
        <p14:creationId xmlns:p14="http://schemas.microsoft.com/office/powerpoint/2010/main" val="190546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Debunk</a:t>
            </a:r>
          </a:p>
          <a:p>
            <a:r>
              <a:rPr lang="en-US" dirty="0"/>
              <a:t>Debiasing</a:t>
            </a:r>
          </a:p>
          <a:p>
            <a:r>
              <a:rPr lang="en-US" dirty="0"/>
              <a:t>Prebunk/Inoculation </a:t>
            </a:r>
          </a:p>
          <a:p>
            <a:endParaRPr lang="en-US" dirty="0"/>
          </a:p>
          <a:p>
            <a:r>
              <a:rPr lang="en-US" dirty="0"/>
              <a:t>Debunking is extremely</a:t>
            </a:r>
            <a:r>
              <a:rPr lang="en-US" baseline="0" dirty="0"/>
              <a:t> difficult for many reasons. The biggest is people generally don’t like being told what to think and how to act so there is a natural resistance to anyone doing so.</a:t>
            </a:r>
          </a:p>
          <a:p>
            <a:r>
              <a:rPr lang="en-US" baseline="0" dirty="0"/>
              <a:t>Remember way back when I talked about self image, people endorse or support information that matches their preexisting beliefs or comes from ideological aligned source. When you are contradicting those preexisting beliefs you are contracting a part of their sense of self, their community, their being.</a:t>
            </a:r>
          </a:p>
          <a:p>
            <a:r>
              <a:rPr lang="en-US" baseline="0" dirty="0"/>
              <a:t>We see this very strongly with the anti-vax movement. They are a part of a whole community where their world view includes the dangers of vaccines. I am sure some of you have encountered friends and family who no matter what information you provide to debunk the idea that vaccines are bad, they dig in even more.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the Journal of Applied Social Psychology, the author found that exposure to belief threatening evidence will lead people to discount the entire scientific method. People would rather believe the issue cannot be solved scientifically rather than discounting scientific evidence that goes against their beliefs.</a:t>
            </a:r>
          </a:p>
          <a:p>
            <a:endParaRPr lang="en-US" baseline="0" dirty="0"/>
          </a:p>
          <a:p>
            <a:endParaRPr lang="en-US" baseline="0" dirty="0"/>
          </a:p>
          <a:p>
            <a:r>
              <a:rPr lang="en-US" baseline="0" dirty="0"/>
              <a:t>As I mentioned fake news, misinformation spreads faster than legitimate information. As it spreads it repeated. Repeated information becomes familiar and then legitimized in a person’s mind.</a:t>
            </a:r>
          </a:p>
          <a:p>
            <a:r>
              <a:rPr lang="en-US" baseline="0" dirty="0"/>
              <a:t>A well documented example of this is mistaken belief that Listerine mouthwash can help prevent or reduce the severity of cods and sore throats. </a:t>
            </a:r>
          </a:p>
          <a:p>
            <a:r>
              <a:rPr lang="en-US" baseline="0" dirty="0"/>
              <a:t>Listerine had made these claims for 50 yrs and recounted them after the US Federal Trade Commission mandated their correct their advertising. Between 1978 and 190 Listerine ran ad campaigns retracting the cold and sore throat claims. They spend $10 million yet were only moderately successful. In 1983 a telephone survey revealed 42% of Listerine users still believed in it therapeutic effects and 57% of those people bought it for those “medicinal reasons.”</a:t>
            </a:r>
          </a:p>
          <a:p>
            <a:endParaRPr lang="en-US" baseline="0" dirty="0"/>
          </a:p>
          <a:p>
            <a:r>
              <a:rPr lang="en-US" baseline="0" dirty="0"/>
              <a:t>Credibility can backfire or boomerang.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 the AAMC’s website there is an article, “Why do people believe medical misinformation?” The article describes a pregnant woman who was a quality control chemist at a pharmaceutical plant .She got the flu shot when she was pregnant but when her child turned 2 months she found the credible medical community dismissive of her concerns. After the shots her baby cried and was uninterested in nursing for 2 days. She was anxious (emotions) and when she turned to the public health nurse for help she felt “brushed off.” She described it as “We know what’s best and if you want your baby to live then you better do what we say.” But when she was struggling, the doctor didn’t know what was best, he offered no practical advice and said “if it doesn’t work out, don’t be so broken up about it.” She said those encounters left her feeling down, dismissed, and loss of trust which she said opened the door for her doubt the credibility of medical professionals. She turned to the internet an found a mother’s forum where she found people encountering the same thing. She eventually stopped getting shots for her baby and subsequent children. People trust human information if it is similar to themselves (from their bubble) and the nurse and doctor did nothing to be similar to her.</a:t>
            </a:r>
          </a:p>
          <a:p>
            <a:endParaRPr lang="en-US" baseline="0" dirty="0"/>
          </a:p>
          <a:p>
            <a:r>
              <a:rPr lang="en-US" baseline="0" dirty="0"/>
              <a:t>The problem with fake news is that not only that people fall for it but it also erodes trust in legitimate news and the credibility of experts. Which is what you see with people questioning covid vaccines, climate change, reasons to go to war, GMOs, etc. This leads to a backfire or boomerang effect. People implicitly counter argue against any information that challenges their world view no matter the credibility.</a:t>
            </a:r>
          </a:p>
          <a:p>
            <a:endParaRPr lang="en-US" dirty="0"/>
          </a:p>
          <a:p>
            <a:endParaRPr lang="en-US" dirty="0"/>
          </a:p>
        </p:txBody>
      </p:sp>
      <p:sp>
        <p:nvSpPr>
          <p:cNvPr id="4" name="Slide Number Placeholder 3"/>
          <p:cNvSpPr>
            <a:spLocks noGrp="1"/>
          </p:cNvSpPr>
          <p:nvPr>
            <p:ph type="sldNum" sz="quarter" idx="5"/>
          </p:nvPr>
        </p:nvSpPr>
        <p:spPr/>
        <p:txBody>
          <a:bodyPr/>
          <a:lstStyle/>
          <a:p>
            <a:fld id="{D2A52E4D-FA4E-4632-96CD-DF28C7815A16}" type="slidenum">
              <a:rPr lang="en-US" smtClean="0"/>
              <a:t>9</a:t>
            </a:fld>
            <a:endParaRPr lang="en-US" dirty="0"/>
          </a:p>
        </p:txBody>
      </p:sp>
    </p:spTree>
    <p:extLst>
      <p:ext uri="{BB962C8B-B14F-4D97-AF65-F5344CB8AC3E}">
        <p14:creationId xmlns:p14="http://schemas.microsoft.com/office/powerpoint/2010/main" val="92304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not only is harder to determine what news/information is fake… we have an added layer complicating things. AI</a:t>
            </a:r>
          </a:p>
          <a:p>
            <a:r>
              <a:rPr lang="en-US" dirty="0"/>
              <a:t>Not all AI is HAL</a:t>
            </a:r>
          </a:p>
          <a:p>
            <a:endParaRPr lang="en-US" dirty="0"/>
          </a:p>
          <a:p>
            <a:r>
              <a:rPr lang="en-US" dirty="0"/>
              <a:t>However, all AI uses/information data to provide answers so if the data is bad/fake then the answers are suspect.</a:t>
            </a:r>
          </a:p>
          <a:p>
            <a:r>
              <a:rPr lang="en-US" dirty="0"/>
              <a:t>What does it mean for legit news that isn’t easily found online or is incomplete (behind paywalls, in A&amp;I databases, in a different format)</a:t>
            </a:r>
          </a:p>
          <a:p>
            <a:r>
              <a:rPr lang="en-US" dirty="0"/>
              <a:t>What will be the costs of full text AI databases?</a:t>
            </a:r>
          </a:p>
          <a:p>
            <a:endParaRPr lang="en-US" dirty="0"/>
          </a:p>
          <a:p>
            <a:endParaRPr lang="en-US" dirty="0"/>
          </a:p>
        </p:txBody>
      </p:sp>
      <p:sp>
        <p:nvSpPr>
          <p:cNvPr id="4" name="Slide Number Placeholder 3"/>
          <p:cNvSpPr>
            <a:spLocks noGrp="1"/>
          </p:cNvSpPr>
          <p:nvPr>
            <p:ph type="sldNum" sz="quarter" idx="5"/>
          </p:nvPr>
        </p:nvSpPr>
        <p:spPr/>
        <p:txBody>
          <a:bodyPr/>
          <a:lstStyle/>
          <a:p>
            <a:fld id="{D2A52E4D-FA4E-4632-96CD-DF28C7815A16}" type="slidenum">
              <a:rPr lang="en-US" smtClean="0"/>
              <a:t>10</a:t>
            </a:fld>
            <a:endParaRPr lang="en-US" dirty="0"/>
          </a:p>
        </p:txBody>
      </p:sp>
    </p:spTree>
    <p:extLst>
      <p:ext uri="{BB962C8B-B14F-4D97-AF65-F5344CB8AC3E}">
        <p14:creationId xmlns:p14="http://schemas.microsoft.com/office/powerpoint/2010/main" val="3801209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mbria" panose="02040503050406030204" pitchFamily="18" charset="0"/>
              </a:rPr>
              <a:t>Description of 8 pain points that users experience when they try to access information in a clinical environment from MLA’s Insight Initiative on barriers to clinical information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33333"/>
              </a:solidFill>
              <a:effectLst/>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mbria" panose="02040503050406030204" pitchFamily="18" charset="0"/>
              </a:rPr>
              <a:t>Can AI help with this? How does fake news exploit these pain points?</a:t>
            </a:r>
            <a:endParaRPr lang="en-US" dirty="0"/>
          </a:p>
          <a:p>
            <a:endParaRPr lang="en-US" dirty="0"/>
          </a:p>
        </p:txBody>
      </p:sp>
      <p:sp>
        <p:nvSpPr>
          <p:cNvPr id="4" name="Slide Number Placeholder 3"/>
          <p:cNvSpPr>
            <a:spLocks noGrp="1"/>
          </p:cNvSpPr>
          <p:nvPr>
            <p:ph type="sldNum" sz="quarter" idx="5"/>
          </p:nvPr>
        </p:nvSpPr>
        <p:spPr/>
        <p:txBody>
          <a:bodyPr/>
          <a:lstStyle/>
          <a:p>
            <a:fld id="{D2A52E4D-FA4E-4632-96CD-DF28C7815A16}" type="slidenum">
              <a:rPr lang="en-US" smtClean="0"/>
              <a:t>11</a:t>
            </a:fld>
            <a:endParaRPr lang="en-US" dirty="0"/>
          </a:p>
        </p:txBody>
      </p:sp>
    </p:spTree>
    <p:extLst>
      <p:ext uri="{BB962C8B-B14F-4D97-AF65-F5344CB8AC3E}">
        <p14:creationId xmlns:p14="http://schemas.microsoft.com/office/powerpoint/2010/main" val="384174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apple-system"/>
              </a:rPr>
              <a:t>Piwowar H, Priem J, Larivière V, Alperin JP, Matthias L, Norlander B, et al. The state of OA: a large-scale analysis of the prevalence and impact of Open Access articles. PeerJ. 2018;6:e4375–e.</a:t>
            </a:r>
          </a:p>
          <a:p>
            <a:endParaRPr lang="en-US" b="0" i="0" dirty="0">
              <a:solidFill>
                <a:srgbClr val="333333"/>
              </a:solidFill>
              <a:effectLst/>
              <a:latin typeface="-apple-system"/>
            </a:endParaRPr>
          </a:p>
          <a:p>
            <a:r>
              <a:rPr lang="en-US" b="0" i="0" dirty="0">
                <a:solidFill>
                  <a:srgbClr val="333333"/>
                </a:solidFill>
                <a:effectLst/>
                <a:latin typeface="-apple-system"/>
              </a:rPr>
              <a:t>DOI is the digital object identifier. It’s a string of numbers and letter to provide a permanent URL to an article. Theoretically is more stable than the URL. Introduced in the late 1990’s was was first standardized in 2000 and final standardization came in 2012. </a:t>
            </a:r>
          </a:p>
          <a:p>
            <a:endParaRPr lang="en-US" dirty="0"/>
          </a:p>
        </p:txBody>
      </p:sp>
      <p:sp>
        <p:nvSpPr>
          <p:cNvPr id="4" name="Slide Number Placeholder 3"/>
          <p:cNvSpPr>
            <a:spLocks noGrp="1"/>
          </p:cNvSpPr>
          <p:nvPr>
            <p:ph type="sldNum" sz="quarter" idx="5"/>
          </p:nvPr>
        </p:nvSpPr>
        <p:spPr/>
        <p:txBody>
          <a:bodyPr/>
          <a:lstStyle/>
          <a:p>
            <a:fld id="{D2A52E4D-FA4E-4632-96CD-DF28C7815A16}" type="slidenum">
              <a:rPr lang="en-US" smtClean="0"/>
              <a:t>12</a:t>
            </a:fld>
            <a:endParaRPr lang="en-US" dirty="0"/>
          </a:p>
        </p:txBody>
      </p:sp>
    </p:spTree>
    <p:extLst>
      <p:ext uri="{BB962C8B-B14F-4D97-AF65-F5344CB8AC3E}">
        <p14:creationId xmlns:p14="http://schemas.microsoft.com/office/powerpoint/2010/main" val="939019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62DAD-DC44-6E70-D346-620571F6A8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00F5BA-7682-E672-15CB-660AD05259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B37160-E8E7-8936-8278-CEB30161B73D}"/>
              </a:ext>
            </a:extLst>
          </p:cNvPr>
          <p:cNvSpPr>
            <a:spLocks noGrp="1"/>
          </p:cNvSpPr>
          <p:nvPr>
            <p:ph type="dt" sz="half" idx="10"/>
          </p:nvPr>
        </p:nvSpPr>
        <p:spPr/>
        <p:txBody>
          <a:bodyPr/>
          <a:lstStyle/>
          <a:p>
            <a:fld id="{2FD317CB-E6A7-4293-B22C-43C1E3E3473F}" type="datetimeFigureOut">
              <a:rPr lang="en-US" smtClean="0"/>
              <a:t>4/20/2024</a:t>
            </a:fld>
            <a:endParaRPr lang="en-US" dirty="0"/>
          </a:p>
        </p:txBody>
      </p:sp>
      <p:sp>
        <p:nvSpPr>
          <p:cNvPr id="5" name="Footer Placeholder 4">
            <a:extLst>
              <a:ext uri="{FF2B5EF4-FFF2-40B4-BE49-F238E27FC236}">
                <a16:creationId xmlns:a16="http://schemas.microsoft.com/office/drawing/2014/main" id="{1ECABB4A-7CE7-C4FA-C3DD-5AD95E1C93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B60E09-608B-E2D6-585B-C96D76AC8DAA}"/>
              </a:ext>
            </a:extLst>
          </p:cNvPr>
          <p:cNvSpPr>
            <a:spLocks noGrp="1"/>
          </p:cNvSpPr>
          <p:nvPr>
            <p:ph type="sldNum" sz="quarter" idx="12"/>
          </p:nvPr>
        </p:nvSpPr>
        <p:spPr/>
        <p:txBody>
          <a:bodyPr/>
          <a:lstStyle/>
          <a:p>
            <a:fld id="{F99CE416-2DD8-4C1E-806F-C706789949ED}" type="slidenum">
              <a:rPr lang="en-US" smtClean="0"/>
              <a:t>‹#›</a:t>
            </a:fld>
            <a:endParaRPr lang="en-US" dirty="0"/>
          </a:p>
        </p:txBody>
      </p:sp>
    </p:spTree>
    <p:extLst>
      <p:ext uri="{BB962C8B-B14F-4D97-AF65-F5344CB8AC3E}">
        <p14:creationId xmlns:p14="http://schemas.microsoft.com/office/powerpoint/2010/main" val="4062356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DFC42-7D5D-43BE-24DA-D2A4B45AC2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72D9B6-0454-E22E-585A-920101CF16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5A659-B403-DB3D-1933-0330DA8AAE44}"/>
              </a:ext>
            </a:extLst>
          </p:cNvPr>
          <p:cNvSpPr>
            <a:spLocks noGrp="1"/>
          </p:cNvSpPr>
          <p:nvPr>
            <p:ph type="dt" sz="half" idx="10"/>
          </p:nvPr>
        </p:nvSpPr>
        <p:spPr/>
        <p:txBody>
          <a:bodyPr/>
          <a:lstStyle/>
          <a:p>
            <a:fld id="{2FD317CB-E6A7-4293-B22C-43C1E3E3473F}" type="datetimeFigureOut">
              <a:rPr lang="en-US" smtClean="0"/>
              <a:t>4/20/2024</a:t>
            </a:fld>
            <a:endParaRPr lang="en-US" dirty="0"/>
          </a:p>
        </p:txBody>
      </p:sp>
      <p:sp>
        <p:nvSpPr>
          <p:cNvPr id="5" name="Footer Placeholder 4">
            <a:extLst>
              <a:ext uri="{FF2B5EF4-FFF2-40B4-BE49-F238E27FC236}">
                <a16:creationId xmlns:a16="http://schemas.microsoft.com/office/drawing/2014/main" id="{C8AF0E72-BC74-82AF-ADB9-A6D6B24398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49A7D6-3AAC-CDD8-B4FD-F2F300049885}"/>
              </a:ext>
            </a:extLst>
          </p:cNvPr>
          <p:cNvSpPr>
            <a:spLocks noGrp="1"/>
          </p:cNvSpPr>
          <p:nvPr>
            <p:ph type="sldNum" sz="quarter" idx="12"/>
          </p:nvPr>
        </p:nvSpPr>
        <p:spPr/>
        <p:txBody>
          <a:bodyPr/>
          <a:lstStyle/>
          <a:p>
            <a:fld id="{F99CE416-2DD8-4C1E-806F-C706789949ED}" type="slidenum">
              <a:rPr lang="en-US" smtClean="0"/>
              <a:t>‹#›</a:t>
            </a:fld>
            <a:endParaRPr lang="en-US" dirty="0"/>
          </a:p>
        </p:txBody>
      </p:sp>
    </p:spTree>
    <p:extLst>
      <p:ext uri="{BB962C8B-B14F-4D97-AF65-F5344CB8AC3E}">
        <p14:creationId xmlns:p14="http://schemas.microsoft.com/office/powerpoint/2010/main" val="429426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E194B4-2F2D-BEF7-9331-7E407A8031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F50001-110D-E346-D196-85287F5B1F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09A00-2759-422D-626E-B93A451F8B10}"/>
              </a:ext>
            </a:extLst>
          </p:cNvPr>
          <p:cNvSpPr>
            <a:spLocks noGrp="1"/>
          </p:cNvSpPr>
          <p:nvPr>
            <p:ph type="dt" sz="half" idx="10"/>
          </p:nvPr>
        </p:nvSpPr>
        <p:spPr/>
        <p:txBody>
          <a:bodyPr/>
          <a:lstStyle/>
          <a:p>
            <a:fld id="{2FD317CB-E6A7-4293-B22C-43C1E3E3473F}" type="datetimeFigureOut">
              <a:rPr lang="en-US" smtClean="0"/>
              <a:t>4/20/2024</a:t>
            </a:fld>
            <a:endParaRPr lang="en-US" dirty="0"/>
          </a:p>
        </p:txBody>
      </p:sp>
      <p:sp>
        <p:nvSpPr>
          <p:cNvPr id="5" name="Footer Placeholder 4">
            <a:extLst>
              <a:ext uri="{FF2B5EF4-FFF2-40B4-BE49-F238E27FC236}">
                <a16:creationId xmlns:a16="http://schemas.microsoft.com/office/drawing/2014/main" id="{9D21E36D-5E90-1FFF-ACCA-EB537943E8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C1D1EC-BBE6-3E07-BEC7-CF47672BF7F1}"/>
              </a:ext>
            </a:extLst>
          </p:cNvPr>
          <p:cNvSpPr>
            <a:spLocks noGrp="1"/>
          </p:cNvSpPr>
          <p:nvPr>
            <p:ph type="sldNum" sz="quarter" idx="12"/>
          </p:nvPr>
        </p:nvSpPr>
        <p:spPr/>
        <p:txBody>
          <a:bodyPr/>
          <a:lstStyle/>
          <a:p>
            <a:fld id="{F99CE416-2DD8-4C1E-806F-C706789949ED}" type="slidenum">
              <a:rPr lang="en-US" smtClean="0"/>
              <a:t>‹#›</a:t>
            </a:fld>
            <a:endParaRPr lang="en-US" dirty="0"/>
          </a:p>
        </p:txBody>
      </p:sp>
    </p:spTree>
    <p:extLst>
      <p:ext uri="{BB962C8B-B14F-4D97-AF65-F5344CB8AC3E}">
        <p14:creationId xmlns:p14="http://schemas.microsoft.com/office/powerpoint/2010/main" val="88355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326B-36DB-9C85-F156-56BE542313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A16807-209B-E525-732F-57BD001902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742D32-AE25-5A76-BB01-83BC23CD6365}"/>
              </a:ext>
            </a:extLst>
          </p:cNvPr>
          <p:cNvSpPr>
            <a:spLocks noGrp="1"/>
          </p:cNvSpPr>
          <p:nvPr>
            <p:ph type="dt" sz="half" idx="10"/>
          </p:nvPr>
        </p:nvSpPr>
        <p:spPr/>
        <p:txBody>
          <a:bodyPr/>
          <a:lstStyle/>
          <a:p>
            <a:fld id="{2FD317CB-E6A7-4293-B22C-43C1E3E3473F}" type="datetimeFigureOut">
              <a:rPr lang="en-US" smtClean="0"/>
              <a:t>4/20/2024</a:t>
            </a:fld>
            <a:endParaRPr lang="en-US" dirty="0"/>
          </a:p>
        </p:txBody>
      </p:sp>
      <p:sp>
        <p:nvSpPr>
          <p:cNvPr id="5" name="Footer Placeholder 4">
            <a:extLst>
              <a:ext uri="{FF2B5EF4-FFF2-40B4-BE49-F238E27FC236}">
                <a16:creationId xmlns:a16="http://schemas.microsoft.com/office/drawing/2014/main" id="{EF8B6F87-3528-D641-BF7B-E1FB740022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8E54A6-313A-B0C9-CFA3-51BCA1B55D5C}"/>
              </a:ext>
            </a:extLst>
          </p:cNvPr>
          <p:cNvSpPr>
            <a:spLocks noGrp="1"/>
          </p:cNvSpPr>
          <p:nvPr>
            <p:ph type="sldNum" sz="quarter" idx="12"/>
          </p:nvPr>
        </p:nvSpPr>
        <p:spPr/>
        <p:txBody>
          <a:bodyPr/>
          <a:lstStyle/>
          <a:p>
            <a:fld id="{F99CE416-2DD8-4C1E-806F-C706789949ED}" type="slidenum">
              <a:rPr lang="en-US" smtClean="0"/>
              <a:t>‹#›</a:t>
            </a:fld>
            <a:endParaRPr lang="en-US" dirty="0"/>
          </a:p>
        </p:txBody>
      </p:sp>
    </p:spTree>
    <p:extLst>
      <p:ext uri="{BB962C8B-B14F-4D97-AF65-F5344CB8AC3E}">
        <p14:creationId xmlns:p14="http://schemas.microsoft.com/office/powerpoint/2010/main" val="396971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1753B-B410-996D-CF0D-CDB2DE4487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011632-3FAE-44C2-1DF4-45D05717BD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56B40A-C2B9-5CF8-90B6-75F2AAA56AE0}"/>
              </a:ext>
            </a:extLst>
          </p:cNvPr>
          <p:cNvSpPr>
            <a:spLocks noGrp="1"/>
          </p:cNvSpPr>
          <p:nvPr>
            <p:ph type="dt" sz="half" idx="10"/>
          </p:nvPr>
        </p:nvSpPr>
        <p:spPr/>
        <p:txBody>
          <a:bodyPr/>
          <a:lstStyle/>
          <a:p>
            <a:fld id="{2FD317CB-E6A7-4293-B22C-43C1E3E3473F}" type="datetimeFigureOut">
              <a:rPr lang="en-US" smtClean="0"/>
              <a:t>4/20/2024</a:t>
            </a:fld>
            <a:endParaRPr lang="en-US" dirty="0"/>
          </a:p>
        </p:txBody>
      </p:sp>
      <p:sp>
        <p:nvSpPr>
          <p:cNvPr id="5" name="Footer Placeholder 4">
            <a:extLst>
              <a:ext uri="{FF2B5EF4-FFF2-40B4-BE49-F238E27FC236}">
                <a16:creationId xmlns:a16="http://schemas.microsoft.com/office/drawing/2014/main" id="{9BBD832A-ED55-3BBD-79F5-E945CD81D0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31F644-7A78-2E60-F9CB-3F1E4C42836A}"/>
              </a:ext>
            </a:extLst>
          </p:cNvPr>
          <p:cNvSpPr>
            <a:spLocks noGrp="1"/>
          </p:cNvSpPr>
          <p:nvPr>
            <p:ph type="sldNum" sz="quarter" idx="12"/>
          </p:nvPr>
        </p:nvSpPr>
        <p:spPr/>
        <p:txBody>
          <a:bodyPr/>
          <a:lstStyle/>
          <a:p>
            <a:fld id="{F99CE416-2DD8-4C1E-806F-C706789949ED}" type="slidenum">
              <a:rPr lang="en-US" smtClean="0"/>
              <a:t>‹#›</a:t>
            </a:fld>
            <a:endParaRPr lang="en-US" dirty="0"/>
          </a:p>
        </p:txBody>
      </p:sp>
    </p:spTree>
    <p:extLst>
      <p:ext uri="{BB962C8B-B14F-4D97-AF65-F5344CB8AC3E}">
        <p14:creationId xmlns:p14="http://schemas.microsoft.com/office/powerpoint/2010/main" val="2218159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C8B7-28CC-BC33-180D-7F887222FC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A759A-A43F-D3EE-A1F4-86E5E8811E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488084-A41A-C4CE-E0D2-2DC7407256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E508C3-8C36-09D3-AE0D-C3265871D89E}"/>
              </a:ext>
            </a:extLst>
          </p:cNvPr>
          <p:cNvSpPr>
            <a:spLocks noGrp="1"/>
          </p:cNvSpPr>
          <p:nvPr>
            <p:ph type="dt" sz="half" idx="10"/>
          </p:nvPr>
        </p:nvSpPr>
        <p:spPr/>
        <p:txBody>
          <a:bodyPr/>
          <a:lstStyle/>
          <a:p>
            <a:fld id="{2FD317CB-E6A7-4293-B22C-43C1E3E3473F}" type="datetimeFigureOut">
              <a:rPr lang="en-US" smtClean="0"/>
              <a:t>4/20/2024</a:t>
            </a:fld>
            <a:endParaRPr lang="en-US" dirty="0"/>
          </a:p>
        </p:txBody>
      </p:sp>
      <p:sp>
        <p:nvSpPr>
          <p:cNvPr id="6" name="Footer Placeholder 5">
            <a:extLst>
              <a:ext uri="{FF2B5EF4-FFF2-40B4-BE49-F238E27FC236}">
                <a16:creationId xmlns:a16="http://schemas.microsoft.com/office/drawing/2014/main" id="{5FAEC8DC-8035-785F-B54F-7B5F43988F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168A497-B3F2-0175-BE8D-FCC34AC4C8AB}"/>
              </a:ext>
            </a:extLst>
          </p:cNvPr>
          <p:cNvSpPr>
            <a:spLocks noGrp="1"/>
          </p:cNvSpPr>
          <p:nvPr>
            <p:ph type="sldNum" sz="quarter" idx="12"/>
          </p:nvPr>
        </p:nvSpPr>
        <p:spPr/>
        <p:txBody>
          <a:bodyPr/>
          <a:lstStyle/>
          <a:p>
            <a:fld id="{F99CE416-2DD8-4C1E-806F-C706789949ED}" type="slidenum">
              <a:rPr lang="en-US" smtClean="0"/>
              <a:t>‹#›</a:t>
            </a:fld>
            <a:endParaRPr lang="en-US" dirty="0"/>
          </a:p>
        </p:txBody>
      </p:sp>
    </p:spTree>
    <p:extLst>
      <p:ext uri="{BB962C8B-B14F-4D97-AF65-F5344CB8AC3E}">
        <p14:creationId xmlns:p14="http://schemas.microsoft.com/office/powerpoint/2010/main" val="385184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AE525-2413-8DF4-7BAA-BA0BF5C407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1E475-C1B8-E7F4-7E41-5E0A2BF590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FB9A46-8E36-B2E2-9FEB-A09FF18E37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16ADF7-4FBA-B14F-5D30-AD0FF288AA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2D5152-2D73-DEE4-E2A0-688F44F4AA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ED460D-687A-5126-F19E-2EB6B84E9DC6}"/>
              </a:ext>
            </a:extLst>
          </p:cNvPr>
          <p:cNvSpPr>
            <a:spLocks noGrp="1"/>
          </p:cNvSpPr>
          <p:nvPr>
            <p:ph type="dt" sz="half" idx="10"/>
          </p:nvPr>
        </p:nvSpPr>
        <p:spPr/>
        <p:txBody>
          <a:bodyPr/>
          <a:lstStyle/>
          <a:p>
            <a:fld id="{2FD317CB-E6A7-4293-B22C-43C1E3E3473F}" type="datetimeFigureOut">
              <a:rPr lang="en-US" smtClean="0"/>
              <a:t>4/20/2024</a:t>
            </a:fld>
            <a:endParaRPr lang="en-US" dirty="0"/>
          </a:p>
        </p:txBody>
      </p:sp>
      <p:sp>
        <p:nvSpPr>
          <p:cNvPr id="8" name="Footer Placeholder 7">
            <a:extLst>
              <a:ext uri="{FF2B5EF4-FFF2-40B4-BE49-F238E27FC236}">
                <a16:creationId xmlns:a16="http://schemas.microsoft.com/office/drawing/2014/main" id="{7DD83A55-FECC-6EDD-D95D-89D4A6D3EA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4184501-C989-D0B5-98F3-67F2A7A3FA10}"/>
              </a:ext>
            </a:extLst>
          </p:cNvPr>
          <p:cNvSpPr>
            <a:spLocks noGrp="1"/>
          </p:cNvSpPr>
          <p:nvPr>
            <p:ph type="sldNum" sz="quarter" idx="12"/>
          </p:nvPr>
        </p:nvSpPr>
        <p:spPr/>
        <p:txBody>
          <a:bodyPr/>
          <a:lstStyle/>
          <a:p>
            <a:fld id="{F99CE416-2DD8-4C1E-806F-C706789949ED}" type="slidenum">
              <a:rPr lang="en-US" smtClean="0"/>
              <a:t>‹#›</a:t>
            </a:fld>
            <a:endParaRPr lang="en-US" dirty="0"/>
          </a:p>
        </p:txBody>
      </p:sp>
    </p:spTree>
    <p:extLst>
      <p:ext uri="{BB962C8B-B14F-4D97-AF65-F5344CB8AC3E}">
        <p14:creationId xmlns:p14="http://schemas.microsoft.com/office/powerpoint/2010/main" val="86100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992E2-02BA-B98C-8B39-31A4DF0519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71F649-6097-FC70-A373-D1F95BB376EC}"/>
              </a:ext>
            </a:extLst>
          </p:cNvPr>
          <p:cNvSpPr>
            <a:spLocks noGrp="1"/>
          </p:cNvSpPr>
          <p:nvPr>
            <p:ph type="dt" sz="half" idx="10"/>
          </p:nvPr>
        </p:nvSpPr>
        <p:spPr/>
        <p:txBody>
          <a:bodyPr/>
          <a:lstStyle/>
          <a:p>
            <a:fld id="{2FD317CB-E6A7-4293-B22C-43C1E3E3473F}" type="datetimeFigureOut">
              <a:rPr lang="en-US" smtClean="0"/>
              <a:t>4/20/2024</a:t>
            </a:fld>
            <a:endParaRPr lang="en-US" dirty="0"/>
          </a:p>
        </p:txBody>
      </p:sp>
      <p:sp>
        <p:nvSpPr>
          <p:cNvPr id="4" name="Footer Placeholder 3">
            <a:extLst>
              <a:ext uri="{FF2B5EF4-FFF2-40B4-BE49-F238E27FC236}">
                <a16:creationId xmlns:a16="http://schemas.microsoft.com/office/drawing/2014/main" id="{858B7CD8-3254-CCF3-C031-9C9EF08B2F7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D06F845-26CE-6A2C-7658-3752254E7C8A}"/>
              </a:ext>
            </a:extLst>
          </p:cNvPr>
          <p:cNvSpPr>
            <a:spLocks noGrp="1"/>
          </p:cNvSpPr>
          <p:nvPr>
            <p:ph type="sldNum" sz="quarter" idx="12"/>
          </p:nvPr>
        </p:nvSpPr>
        <p:spPr/>
        <p:txBody>
          <a:bodyPr/>
          <a:lstStyle/>
          <a:p>
            <a:fld id="{F99CE416-2DD8-4C1E-806F-C706789949ED}" type="slidenum">
              <a:rPr lang="en-US" smtClean="0"/>
              <a:t>‹#›</a:t>
            </a:fld>
            <a:endParaRPr lang="en-US" dirty="0"/>
          </a:p>
        </p:txBody>
      </p:sp>
    </p:spTree>
    <p:extLst>
      <p:ext uri="{BB962C8B-B14F-4D97-AF65-F5344CB8AC3E}">
        <p14:creationId xmlns:p14="http://schemas.microsoft.com/office/powerpoint/2010/main" val="265367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56A007-CEDB-F1CF-BEBF-71D4B8B5400E}"/>
              </a:ext>
            </a:extLst>
          </p:cNvPr>
          <p:cNvSpPr>
            <a:spLocks noGrp="1"/>
          </p:cNvSpPr>
          <p:nvPr>
            <p:ph type="dt" sz="half" idx="10"/>
          </p:nvPr>
        </p:nvSpPr>
        <p:spPr/>
        <p:txBody>
          <a:bodyPr/>
          <a:lstStyle/>
          <a:p>
            <a:fld id="{2FD317CB-E6A7-4293-B22C-43C1E3E3473F}" type="datetimeFigureOut">
              <a:rPr lang="en-US" smtClean="0"/>
              <a:t>4/20/2024</a:t>
            </a:fld>
            <a:endParaRPr lang="en-US" dirty="0"/>
          </a:p>
        </p:txBody>
      </p:sp>
      <p:sp>
        <p:nvSpPr>
          <p:cNvPr id="3" name="Footer Placeholder 2">
            <a:extLst>
              <a:ext uri="{FF2B5EF4-FFF2-40B4-BE49-F238E27FC236}">
                <a16:creationId xmlns:a16="http://schemas.microsoft.com/office/drawing/2014/main" id="{1F36284C-5654-D010-F09C-192B428778D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C72EF17-C5C6-D6E2-5000-1DB441F27AA5}"/>
              </a:ext>
            </a:extLst>
          </p:cNvPr>
          <p:cNvSpPr>
            <a:spLocks noGrp="1"/>
          </p:cNvSpPr>
          <p:nvPr>
            <p:ph type="sldNum" sz="quarter" idx="12"/>
          </p:nvPr>
        </p:nvSpPr>
        <p:spPr/>
        <p:txBody>
          <a:bodyPr/>
          <a:lstStyle/>
          <a:p>
            <a:fld id="{F99CE416-2DD8-4C1E-806F-C706789949ED}" type="slidenum">
              <a:rPr lang="en-US" smtClean="0"/>
              <a:t>‹#›</a:t>
            </a:fld>
            <a:endParaRPr lang="en-US" dirty="0"/>
          </a:p>
        </p:txBody>
      </p:sp>
    </p:spTree>
    <p:extLst>
      <p:ext uri="{BB962C8B-B14F-4D97-AF65-F5344CB8AC3E}">
        <p14:creationId xmlns:p14="http://schemas.microsoft.com/office/powerpoint/2010/main" val="3387441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7E2CF-B59B-136F-C0F4-B735ABBEF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0E725E-3644-D83B-5B9E-7FBF344EA0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CA386E-28BE-BA95-76D3-5EEA7F2583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B92CA4-034A-590C-18CF-395787042C64}"/>
              </a:ext>
            </a:extLst>
          </p:cNvPr>
          <p:cNvSpPr>
            <a:spLocks noGrp="1"/>
          </p:cNvSpPr>
          <p:nvPr>
            <p:ph type="dt" sz="half" idx="10"/>
          </p:nvPr>
        </p:nvSpPr>
        <p:spPr/>
        <p:txBody>
          <a:bodyPr/>
          <a:lstStyle/>
          <a:p>
            <a:fld id="{2FD317CB-E6A7-4293-B22C-43C1E3E3473F}" type="datetimeFigureOut">
              <a:rPr lang="en-US" smtClean="0"/>
              <a:t>4/20/2024</a:t>
            </a:fld>
            <a:endParaRPr lang="en-US" dirty="0"/>
          </a:p>
        </p:txBody>
      </p:sp>
      <p:sp>
        <p:nvSpPr>
          <p:cNvPr id="6" name="Footer Placeholder 5">
            <a:extLst>
              <a:ext uri="{FF2B5EF4-FFF2-40B4-BE49-F238E27FC236}">
                <a16:creationId xmlns:a16="http://schemas.microsoft.com/office/drawing/2014/main" id="{E9ECAB89-4269-B076-2151-B9780DC4E5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A59396-15FE-5CCC-822B-5558BB102CAE}"/>
              </a:ext>
            </a:extLst>
          </p:cNvPr>
          <p:cNvSpPr>
            <a:spLocks noGrp="1"/>
          </p:cNvSpPr>
          <p:nvPr>
            <p:ph type="sldNum" sz="quarter" idx="12"/>
          </p:nvPr>
        </p:nvSpPr>
        <p:spPr/>
        <p:txBody>
          <a:bodyPr/>
          <a:lstStyle/>
          <a:p>
            <a:fld id="{F99CE416-2DD8-4C1E-806F-C706789949ED}" type="slidenum">
              <a:rPr lang="en-US" smtClean="0"/>
              <a:t>‹#›</a:t>
            </a:fld>
            <a:endParaRPr lang="en-US" dirty="0"/>
          </a:p>
        </p:txBody>
      </p:sp>
    </p:spTree>
    <p:extLst>
      <p:ext uri="{BB962C8B-B14F-4D97-AF65-F5344CB8AC3E}">
        <p14:creationId xmlns:p14="http://schemas.microsoft.com/office/powerpoint/2010/main" val="2992268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2BF2-E47C-1DD0-4D57-D97765441C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103267-64F0-0F54-3B3F-5CF616F489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8DAB08B-B47B-09E0-940C-557D7D45B2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2BE63-9AAF-CCD8-64B8-2BE441D4A393}"/>
              </a:ext>
            </a:extLst>
          </p:cNvPr>
          <p:cNvSpPr>
            <a:spLocks noGrp="1"/>
          </p:cNvSpPr>
          <p:nvPr>
            <p:ph type="dt" sz="half" idx="10"/>
          </p:nvPr>
        </p:nvSpPr>
        <p:spPr/>
        <p:txBody>
          <a:bodyPr/>
          <a:lstStyle/>
          <a:p>
            <a:fld id="{2FD317CB-E6A7-4293-B22C-43C1E3E3473F}" type="datetimeFigureOut">
              <a:rPr lang="en-US" smtClean="0"/>
              <a:t>4/20/2024</a:t>
            </a:fld>
            <a:endParaRPr lang="en-US" dirty="0"/>
          </a:p>
        </p:txBody>
      </p:sp>
      <p:sp>
        <p:nvSpPr>
          <p:cNvPr id="6" name="Footer Placeholder 5">
            <a:extLst>
              <a:ext uri="{FF2B5EF4-FFF2-40B4-BE49-F238E27FC236}">
                <a16:creationId xmlns:a16="http://schemas.microsoft.com/office/drawing/2014/main" id="{BA3532BE-76AF-D5C1-BDBB-9877F43F83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41B75B-7432-F5B0-5C60-139AA3445D18}"/>
              </a:ext>
            </a:extLst>
          </p:cNvPr>
          <p:cNvSpPr>
            <a:spLocks noGrp="1"/>
          </p:cNvSpPr>
          <p:nvPr>
            <p:ph type="sldNum" sz="quarter" idx="12"/>
          </p:nvPr>
        </p:nvSpPr>
        <p:spPr/>
        <p:txBody>
          <a:bodyPr/>
          <a:lstStyle/>
          <a:p>
            <a:fld id="{F99CE416-2DD8-4C1E-806F-C706789949ED}" type="slidenum">
              <a:rPr lang="en-US" smtClean="0"/>
              <a:t>‹#›</a:t>
            </a:fld>
            <a:endParaRPr lang="en-US" dirty="0"/>
          </a:p>
        </p:txBody>
      </p:sp>
    </p:spTree>
    <p:extLst>
      <p:ext uri="{BB962C8B-B14F-4D97-AF65-F5344CB8AC3E}">
        <p14:creationId xmlns:p14="http://schemas.microsoft.com/office/powerpoint/2010/main" val="741011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4533BB-2F46-2D16-14FD-84AD801725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C2EFD0-1ADB-61BC-A137-8EBF66A30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3B10CE-BCF8-6A95-6FE2-D658A94252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317CB-E6A7-4293-B22C-43C1E3E3473F}" type="datetimeFigureOut">
              <a:rPr lang="en-US" smtClean="0"/>
              <a:t>4/20/2024</a:t>
            </a:fld>
            <a:endParaRPr lang="en-US" dirty="0"/>
          </a:p>
        </p:txBody>
      </p:sp>
      <p:sp>
        <p:nvSpPr>
          <p:cNvPr id="5" name="Footer Placeholder 4">
            <a:extLst>
              <a:ext uri="{FF2B5EF4-FFF2-40B4-BE49-F238E27FC236}">
                <a16:creationId xmlns:a16="http://schemas.microsoft.com/office/drawing/2014/main" id="{98C921AF-087A-B736-94BC-4EE063DFC3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7FE2A78-79CB-248C-CAAB-0550B93C43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CE416-2DD8-4C1E-806F-C706789949ED}" type="slidenum">
              <a:rPr lang="en-US" smtClean="0"/>
              <a:t>‹#›</a:t>
            </a:fld>
            <a:endParaRPr lang="en-US" dirty="0"/>
          </a:p>
        </p:txBody>
      </p:sp>
    </p:spTree>
    <p:extLst>
      <p:ext uri="{BB962C8B-B14F-4D97-AF65-F5344CB8AC3E}">
        <p14:creationId xmlns:p14="http://schemas.microsoft.com/office/powerpoint/2010/main" val="867737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oi.org/10.5195%2Fjmla.2021.1051" TargetMode="External"/><Relationship Id="rId4" Type="http://schemas.openxmlformats.org/officeDocument/2006/relationships/hyperlink" Target="https://www.ncbi.nlm.nih.gov/pmc/articles/PMC777298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doi.org/10.7717%2Fpeerj.4375" TargetMode="External"/><Relationship Id="rId4" Type="http://schemas.openxmlformats.org/officeDocument/2006/relationships/hyperlink" Target="https://www.ncbi.nlm.nih.gov/pmc/articles/PMC581533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doi.org/10.7717%2Fpeerj.4375" TargetMode="External"/><Relationship Id="rId4" Type="http://schemas.openxmlformats.org/officeDocument/2006/relationships/hyperlink" Target="https://www.ncbi.nlm.nih.gov/pmc/articles/PMC581533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etbadnews.com/" TargetMode="External"/><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amc-amedd.libguides.com/medicallibrary/patienthealth" TargetMode="External"/><Relationship Id="rId5" Type="http://schemas.openxmlformats.org/officeDocument/2006/relationships/hyperlink" Target="https://becker.wustl.edu/news/resources-to-fight-covid-19-misinformation/" TargetMode="External"/><Relationship Id="rId4" Type="http://schemas.openxmlformats.org/officeDocument/2006/relationships/hyperlink" Target="https://libguides.uvic.ca/fakenews/health-misinformatio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guides.temple.edu/ai-chatbot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libguides.library.arizona.edu/genAI/guides" TargetMode="External"/><Relationship Id="rId5" Type="http://schemas.openxmlformats.org/officeDocument/2006/relationships/hyperlink" Target="https://learnprompting.org/" TargetMode="External"/><Relationship Id="rId4" Type="http://schemas.openxmlformats.org/officeDocument/2006/relationships/hyperlink" Target="https://blog.tcea.org/rubric-checklist-assessing-ai-tool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blog.tcea.org/rubric-checklist-assessing-ai-tools/"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ypeset.i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kraftm@ccf.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doFNS7BtwP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hyperlink" Target="https://firstdraftnews.org/articles/information-disorder-the-techniques-we-saw-in-2016-have-evolved/"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doi.org/10.5195/jmla.2023.172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65A457-A54E-FA9C-1D31-E1561A56DEB6}"/>
              </a:ext>
            </a:extLst>
          </p:cNvPr>
          <p:cNvSpPr>
            <a:spLocks noGrp="1"/>
          </p:cNvSpPr>
          <p:nvPr>
            <p:ph type="ctrTitle"/>
          </p:nvPr>
        </p:nvSpPr>
        <p:spPr>
          <a:xfrm>
            <a:off x="4038600" y="1939159"/>
            <a:ext cx="7644627" cy="2751086"/>
          </a:xfrm>
        </p:spPr>
        <p:txBody>
          <a:bodyPr>
            <a:normAutofit/>
          </a:bodyPr>
          <a:lstStyle/>
          <a:p>
            <a:pPr algn="r"/>
            <a:r>
              <a:rPr lang="en-US" sz="5100" dirty="0"/>
              <a:t>Promoting Health Sciences Librarianship in an Information Changing World</a:t>
            </a:r>
          </a:p>
        </p:txBody>
      </p:sp>
      <p:sp>
        <p:nvSpPr>
          <p:cNvPr id="3" name="Subtitle 2">
            <a:extLst>
              <a:ext uri="{FF2B5EF4-FFF2-40B4-BE49-F238E27FC236}">
                <a16:creationId xmlns:a16="http://schemas.microsoft.com/office/drawing/2014/main" id="{C591CEC9-6106-C1FD-84B7-EE2CDD456972}"/>
              </a:ext>
            </a:extLst>
          </p:cNvPr>
          <p:cNvSpPr>
            <a:spLocks noGrp="1"/>
          </p:cNvSpPr>
          <p:nvPr>
            <p:ph type="subTitle" idx="1"/>
          </p:nvPr>
        </p:nvSpPr>
        <p:spPr>
          <a:xfrm>
            <a:off x="4038600" y="4782320"/>
            <a:ext cx="7644627" cy="1329443"/>
          </a:xfrm>
        </p:spPr>
        <p:txBody>
          <a:bodyPr>
            <a:normAutofit lnSpcReduction="10000"/>
          </a:bodyPr>
          <a:lstStyle/>
          <a:p>
            <a:pPr algn="r"/>
            <a:r>
              <a:rPr lang="en-US" dirty="0"/>
              <a:t>Michelle Kraft, MLS, AHIP, FMLA</a:t>
            </a:r>
          </a:p>
          <a:p>
            <a:pPr algn="r"/>
            <a:r>
              <a:rPr lang="en-US" dirty="0"/>
              <a:t>Director, Cleveland Clinic Libraries</a:t>
            </a:r>
          </a:p>
          <a:p>
            <a:pPr algn="r"/>
            <a:r>
              <a:rPr lang="en-US" dirty="0"/>
              <a:t>April 17, 2024 MDMLG Meeting</a:t>
            </a:r>
          </a:p>
        </p:txBody>
      </p:sp>
    </p:spTree>
    <p:extLst>
      <p:ext uri="{BB962C8B-B14F-4D97-AF65-F5344CB8AC3E}">
        <p14:creationId xmlns:p14="http://schemas.microsoft.com/office/powerpoint/2010/main" val="1811281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542379E-8483-3ACB-F577-D15A3140E310}"/>
              </a:ext>
            </a:extLst>
          </p:cNvPr>
          <p:cNvSpPr>
            <a:spLocks noGrp="1"/>
          </p:cNvSpPr>
          <p:nvPr>
            <p:ph type="title"/>
          </p:nvPr>
        </p:nvSpPr>
        <p:spPr>
          <a:xfrm>
            <a:off x="640080" y="325369"/>
            <a:ext cx="4368602" cy="1956841"/>
          </a:xfrm>
        </p:spPr>
        <p:txBody>
          <a:bodyPr anchor="b">
            <a:normAutofit/>
          </a:bodyPr>
          <a:lstStyle/>
          <a:p>
            <a:r>
              <a:rPr lang="en-US" sz="5400" dirty="0"/>
              <a:t>AI and Information</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7712FD6-1ECA-85A6-EFCE-D662C74139D0}"/>
              </a:ext>
            </a:extLst>
          </p:cNvPr>
          <p:cNvSpPr>
            <a:spLocks noGrp="1"/>
          </p:cNvSpPr>
          <p:nvPr>
            <p:ph idx="1"/>
          </p:nvPr>
        </p:nvSpPr>
        <p:spPr>
          <a:xfrm>
            <a:off x="640080" y="2872899"/>
            <a:ext cx="4243589" cy="3320668"/>
          </a:xfrm>
        </p:spPr>
        <p:txBody>
          <a:bodyPr>
            <a:normAutofit/>
          </a:bodyPr>
          <a:lstStyle/>
          <a:p>
            <a:r>
              <a:rPr lang="en-US" sz="2200" dirty="0"/>
              <a:t>What does this mean for librarians and the people we serve</a:t>
            </a:r>
          </a:p>
          <a:p>
            <a:r>
              <a:rPr lang="en-US" sz="2200" dirty="0"/>
              <a:t>Collections?</a:t>
            </a:r>
          </a:p>
          <a:p>
            <a:r>
              <a:rPr lang="en-US" sz="2200" dirty="0"/>
              <a:t>Databases?</a:t>
            </a:r>
          </a:p>
          <a:p>
            <a:r>
              <a:rPr lang="en-US" sz="2200" dirty="0"/>
              <a:t>Access?</a:t>
            </a:r>
            <a:endParaRPr lang="en-US" sz="1800" dirty="0"/>
          </a:p>
          <a:p>
            <a:pPr marL="0" indent="0">
              <a:buNone/>
            </a:pPr>
            <a:endParaRPr lang="en-US" sz="2200" dirty="0"/>
          </a:p>
        </p:txBody>
      </p:sp>
      <p:pic>
        <p:nvPicPr>
          <p:cNvPr id="4" name="Picture 2" descr="File:HAL9000.svg - Wikimedia Commons">
            <a:extLst>
              <a:ext uri="{FF2B5EF4-FFF2-40B4-BE49-F238E27FC236}">
                <a16:creationId xmlns:a16="http://schemas.microsoft.com/office/drawing/2014/main" id="{AB424894-F576-F778-C6A4-AF305892DD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617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29EED6-D1F6-09AE-5E60-958F3A5B840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Barriers to Information</a:t>
            </a:r>
          </a:p>
        </p:txBody>
      </p:sp>
      <p:pic>
        <p:nvPicPr>
          <p:cNvPr id="4" name="Content Placeholder 4" descr="A diagram of a pain points&#10;&#10;Description automatically generated">
            <a:extLst>
              <a:ext uri="{FF2B5EF4-FFF2-40B4-BE49-F238E27FC236}">
                <a16:creationId xmlns:a16="http://schemas.microsoft.com/office/drawing/2014/main" id="{B0DA78AA-CBAC-9914-492B-06EEACA11DA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531" r="4" b="1534"/>
          <a:stretch/>
        </p:blipFill>
        <p:spPr>
          <a:xfrm>
            <a:off x="5295374" y="643466"/>
            <a:ext cx="5744584" cy="5568739"/>
          </a:xfrm>
          <a:prstGeom prst="rect">
            <a:avLst/>
          </a:prstGeom>
        </p:spPr>
      </p:pic>
      <p:sp>
        <p:nvSpPr>
          <p:cNvPr id="5" name="TextBox 4">
            <a:extLst>
              <a:ext uri="{FF2B5EF4-FFF2-40B4-BE49-F238E27FC236}">
                <a16:creationId xmlns:a16="http://schemas.microsoft.com/office/drawing/2014/main" id="{60AD7724-57FF-777A-16AE-1C4700A1B592}"/>
              </a:ext>
            </a:extLst>
          </p:cNvPr>
          <p:cNvSpPr txBox="1"/>
          <p:nvPr/>
        </p:nvSpPr>
        <p:spPr>
          <a:xfrm>
            <a:off x="61174" y="6266801"/>
            <a:ext cx="12130826" cy="877163"/>
          </a:xfrm>
          <a:prstGeom prst="rect">
            <a:avLst/>
          </a:prstGeom>
          <a:noFill/>
        </p:spPr>
        <p:txBody>
          <a:bodyPr wrap="square" rtlCol="0">
            <a:spAutoFit/>
          </a:bodyPr>
          <a:lstStyle/>
          <a:p>
            <a:pPr algn="l">
              <a:spcAft>
                <a:spcPts val="600"/>
              </a:spcAft>
            </a:pPr>
            <a:r>
              <a:rPr lang="en-US" sz="1400" b="0" i="0" u="sng" dirty="0">
                <a:solidFill>
                  <a:srgbClr val="376FAA"/>
                </a:solidFill>
                <a:effectLst/>
                <a:hlinkClick r:id="rId4"/>
              </a:rPr>
              <a:t>J Med Libr Assoc. 2021 Jan 1; 109(1): 126–132.</a:t>
            </a:r>
            <a:br>
              <a:rPr lang="en-US" sz="1400" b="0" i="0" u="sng" dirty="0">
                <a:solidFill>
                  <a:srgbClr val="376FAA"/>
                </a:solidFill>
                <a:effectLst/>
              </a:rPr>
            </a:br>
            <a:r>
              <a:rPr lang="en-US" sz="1400" b="0" i="0" dirty="0">
                <a:solidFill>
                  <a:srgbClr val="212121"/>
                </a:solidFill>
                <a:effectLst/>
              </a:rPr>
              <a:t>Published online 2021 Jan 1. doi: </a:t>
            </a:r>
            <a:r>
              <a:rPr lang="en-US" sz="1400" b="0" i="0" u="sng" dirty="0">
                <a:solidFill>
                  <a:srgbClr val="376FAA"/>
                </a:solidFill>
                <a:effectLst/>
                <a:hlinkClick r:id="rId5"/>
              </a:rPr>
              <a:t>10.5195/jmla.2021.1051</a:t>
            </a:r>
            <a:endParaRPr lang="en-US" sz="1400" b="0" i="0" dirty="0">
              <a:solidFill>
                <a:srgbClr val="212121"/>
              </a:solidFill>
              <a:effectLst/>
            </a:endParaRPr>
          </a:p>
          <a:p>
            <a:pPr>
              <a:spcAft>
                <a:spcPts val="600"/>
              </a:spcAft>
            </a:pPr>
            <a:endParaRPr lang="en-US" dirty="0"/>
          </a:p>
        </p:txBody>
      </p:sp>
    </p:spTree>
    <p:extLst>
      <p:ext uri="{BB962C8B-B14F-4D97-AF65-F5344CB8AC3E}">
        <p14:creationId xmlns:p14="http://schemas.microsoft.com/office/powerpoint/2010/main" val="275364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10D8664-F765-08AC-3C22-F5DDE54F648B}"/>
              </a:ext>
            </a:extLst>
          </p:cNvPr>
          <p:cNvSpPr>
            <a:spLocks noGrp="1"/>
          </p:cNvSpPr>
          <p:nvPr>
            <p:ph type="title"/>
          </p:nvPr>
        </p:nvSpPr>
        <p:spPr>
          <a:xfrm>
            <a:off x="630936" y="639520"/>
            <a:ext cx="3429000" cy="1719072"/>
          </a:xfrm>
        </p:spPr>
        <p:txBody>
          <a:bodyPr anchor="b">
            <a:normAutofit fontScale="90000"/>
          </a:bodyPr>
          <a:lstStyle/>
          <a:p>
            <a:r>
              <a:rPr lang="en-US" sz="5000" dirty="0"/>
              <a:t>OA will not solve access to info</a:t>
            </a:r>
          </a:p>
        </p:txBody>
      </p:sp>
      <p:sp>
        <p:nvSpPr>
          <p:cNvPr id="17"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0E2CAC8-FB09-E745-C36D-5B478985748D}"/>
              </a:ext>
            </a:extLst>
          </p:cNvPr>
          <p:cNvSpPr>
            <a:spLocks noGrp="1"/>
          </p:cNvSpPr>
          <p:nvPr>
            <p:ph idx="1"/>
          </p:nvPr>
        </p:nvSpPr>
        <p:spPr>
          <a:xfrm>
            <a:off x="630936" y="2807208"/>
            <a:ext cx="3429000" cy="3410712"/>
          </a:xfrm>
        </p:spPr>
        <p:txBody>
          <a:bodyPr anchor="t">
            <a:normAutofit/>
          </a:bodyPr>
          <a:lstStyle/>
          <a:p>
            <a:r>
              <a:rPr lang="en-US" sz="2000" dirty="0"/>
              <a:t>Approximately only 28% of DOI assigned articles are OA (2018)</a:t>
            </a:r>
          </a:p>
          <a:p>
            <a:pPr lvl="1"/>
            <a:r>
              <a:rPr lang="en-US" sz="2000" dirty="0"/>
              <a:t>Much of OA is federally funded research articles</a:t>
            </a:r>
          </a:p>
          <a:p>
            <a:pPr lvl="1"/>
            <a:r>
              <a:rPr lang="en-US" sz="2000" dirty="0"/>
              <a:t>Review articles, editorials, clinical pearls, instruction articles are typically not OA</a:t>
            </a:r>
          </a:p>
          <a:p>
            <a:endParaRPr lang="en-US" sz="2000" dirty="0"/>
          </a:p>
        </p:txBody>
      </p:sp>
      <p:pic>
        <p:nvPicPr>
          <p:cNvPr id="4" name="Content Placeholder 4" descr="A graph of articles published&#10;&#10;Description automatically generated with medium confidence">
            <a:extLst>
              <a:ext uri="{FF2B5EF4-FFF2-40B4-BE49-F238E27FC236}">
                <a16:creationId xmlns:a16="http://schemas.microsoft.com/office/drawing/2014/main" id="{4A68DDB6-24E9-39DF-3F5E-9A5894E4C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96" y="1832515"/>
            <a:ext cx="6903720" cy="3192970"/>
          </a:xfrm>
          <a:prstGeom prst="rect">
            <a:avLst/>
          </a:prstGeom>
        </p:spPr>
      </p:pic>
      <p:sp>
        <p:nvSpPr>
          <p:cNvPr id="5" name="TextBox 4">
            <a:extLst>
              <a:ext uri="{FF2B5EF4-FFF2-40B4-BE49-F238E27FC236}">
                <a16:creationId xmlns:a16="http://schemas.microsoft.com/office/drawing/2014/main" id="{D4BBFE10-3DE2-EA9D-9743-4F864AEFAB81}"/>
              </a:ext>
            </a:extLst>
          </p:cNvPr>
          <p:cNvSpPr txBox="1"/>
          <p:nvPr/>
        </p:nvSpPr>
        <p:spPr>
          <a:xfrm>
            <a:off x="6821526" y="6217920"/>
            <a:ext cx="4184735" cy="800219"/>
          </a:xfrm>
          <a:prstGeom prst="rect">
            <a:avLst/>
          </a:prstGeom>
          <a:noFill/>
        </p:spPr>
        <p:txBody>
          <a:bodyPr wrap="none" rtlCol="0">
            <a:spAutoFit/>
          </a:bodyPr>
          <a:lstStyle/>
          <a:p>
            <a:pPr algn="l"/>
            <a:r>
              <a:rPr lang="en-US" sz="1400" b="0" i="0" u="sng" dirty="0">
                <a:solidFill>
                  <a:srgbClr val="376FAA"/>
                </a:solidFill>
                <a:effectLst/>
                <a:hlinkClick r:id="rId4"/>
              </a:rPr>
              <a:t>PeerJ. 2018; 6: e4375.</a:t>
            </a:r>
            <a:endParaRPr lang="en-US" sz="1400" b="0" i="0" dirty="0">
              <a:solidFill>
                <a:srgbClr val="212121"/>
              </a:solidFill>
              <a:effectLst/>
            </a:endParaRPr>
          </a:p>
          <a:p>
            <a:pPr algn="l"/>
            <a:r>
              <a:rPr lang="en-US" sz="1400" b="0" i="0" dirty="0">
                <a:solidFill>
                  <a:srgbClr val="212121"/>
                </a:solidFill>
                <a:effectLst/>
              </a:rPr>
              <a:t>Published online 2018 Feb 13. doi: </a:t>
            </a:r>
            <a:r>
              <a:rPr lang="en-US" sz="1400" b="0" i="0" u="sng" dirty="0">
                <a:solidFill>
                  <a:srgbClr val="376FAA"/>
                </a:solidFill>
                <a:effectLst/>
                <a:hlinkClick r:id="rId5"/>
              </a:rPr>
              <a:t>10.7717/peerj.4375</a:t>
            </a:r>
            <a:endParaRPr lang="en-US" sz="1400" b="0" i="0" dirty="0">
              <a:solidFill>
                <a:srgbClr val="212121"/>
              </a:solidFill>
              <a:effectLst/>
            </a:endParaRPr>
          </a:p>
          <a:p>
            <a:endParaRPr lang="en-US" dirty="0"/>
          </a:p>
        </p:txBody>
      </p:sp>
    </p:spTree>
    <p:extLst>
      <p:ext uri="{BB962C8B-B14F-4D97-AF65-F5344CB8AC3E}">
        <p14:creationId xmlns:p14="http://schemas.microsoft.com/office/powerpoint/2010/main" val="298967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6" descr="A graph of different colored bars&#10;&#10;Description automatically generated">
            <a:extLst>
              <a:ext uri="{FF2B5EF4-FFF2-40B4-BE49-F238E27FC236}">
                <a16:creationId xmlns:a16="http://schemas.microsoft.com/office/drawing/2014/main" id="{9F05BE1B-BEE5-F6F4-1D82-80752D5D65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3467" y="1825599"/>
            <a:ext cx="10905066" cy="4280238"/>
          </a:xfrm>
          <a:prstGeom prst="rect">
            <a:avLst/>
          </a:prstGeom>
        </p:spPr>
      </p:pic>
      <p:sp>
        <p:nvSpPr>
          <p:cNvPr id="14" name="TextBox 13">
            <a:extLst>
              <a:ext uri="{FF2B5EF4-FFF2-40B4-BE49-F238E27FC236}">
                <a16:creationId xmlns:a16="http://schemas.microsoft.com/office/drawing/2014/main" id="{955FEE4C-67E9-A5EB-E6E4-6AEF0921158E}"/>
              </a:ext>
            </a:extLst>
          </p:cNvPr>
          <p:cNvSpPr txBox="1"/>
          <p:nvPr/>
        </p:nvSpPr>
        <p:spPr>
          <a:xfrm>
            <a:off x="989980" y="1333604"/>
            <a:ext cx="4049763" cy="369332"/>
          </a:xfrm>
          <a:prstGeom prst="rect">
            <a:avLst/>
          </a:prstGeom>
          <a:noFill/>
        </p:spPr>
        <p:txBody>
          <a:bodyPr wrap="none" rtlCol="0">
            <a:spAutoFit/>
          </a:bodyPr>
          <a:lstStyle/>
          <a:p>
            <a:pPr>
              <a:spcAft>
                <a:spcPts val="600"/>
              </a:spcAft>
            </a:pPr>
            <a:r>
              <a:rPr lang="en-US" b="1" i="0" dirty="0">
                <a:solidFill>
                  <a:srgbClr val="333333"/>
                </a:solidFill>
                <a:effectLst/>
                <a:latin typeface="Cambria" panose="02040503050406030204" pitchFamily="18" charset="0"/>
              </a:rPr>
              <a:t>Percentage of different by discipline </a:t>
            </a:r>
            <a:endParaRPr lang="en-US" dirty="0"/>
          </a:p>
        </p:txBody>
      </p:sp>
      <p:sp>
        <p:nvSpPr>
          <p:cNvPr id="6" name="TextBox 5">
            <a:extLst>
              <a:ext uri="{FF2B5EF4-FFF2-40B4-BE49-F238E27FC236}">
                <a16:creationId xmlns:a16="http://schemas.microsoft.com/office/drawing/2014/main" id="{0147ACB5-D175-E83C-4FF9-B74FD4792E58}"/>
              </a:ext>
            </a:extLst>
          </p:cNvPr>
          <p:cNvSpPr txBox="1"/>
          <p:nvPr/>
        </p:nvSpPr>
        <p:spPr>
          <a:xfrm>
            <a:off x="6241915" y="6354959"/>
            <a:ext cx="4184735" cy="800219"/>
          </a:xfrm>
          <a:prstGeom prst="rect">
            <a:avLst/>
          </a:prstGeom>
          <a:noFill/>
        </p:spPr>
        <p:txBody>
          <a:bodyPr wrap="none" rtlCol="0">
            <a:spAutoFit/>
          </a:bodyPr>
          <a:lstStyle/>
          <a:p>
            <a:pPr algn="l"/>
            <a:r>
              <a:rPr lang="en-US" sz="1400" b="0" i="0" u="sng" dirty="0">
                <a:solidFill>
                  <a:srgbClr val="376FAA"/>
                </a:solidFill>
                <a:effectLst/>
                <a:hlinkClick r:id="rId4"/>
              </a:rPr>
              <a:t>PeerJ. 2018; 6: e4375.</a:t>
            </a:r>
            <a:endParaRPr lang="en-US" sz="1400" b="0" i="0" dirty="0">
              <a:solidFill>
                <a:srgbClr val="212121"/>
              </a:solidFill>
              <a:effectLst/>
            </a:endParaRPr>
          </a:p>
          <a:p>
            <a:pPr algn="l"/>
            <a:r>
              <a:rPr lang="en-US" sz="1400" b="0" i="0" dirty="0">
                <a:solidFill>
                  <a:srgbClr val="212121"/>
                </a:solidFill>
                <a:effectLst/>
              </a:rPr>
              <a:t>Published online 2018 Feb 13. doi: </a:t>
            </a:r>
            <a:r>
              <a:rPr lang="en-US" sz="1400" b="0" i="0" u="sng" dirty="0">
                <a:solidFill>
                  <a:srgbClr val="376FAA"/>
                </a:solidFill>
                <a:effectLst/>
                <a:hlinkClick r:id="rId5"/>
              </a:rPr>
              <a:t>10.7717/peerj.4375</a:t>
            </a:r>
            <a:endParaRPr lang="en-US" sz="1400" b="0" i="0" dirty="0">
              <a:solidFill>
                <a:srgbClr val="212121"/>
              </a:solidFill>
              <a:effectLst/>
            </a:endParaRPr>
          </a:p>
          <a:p>
            <a:endParaRPr lang="en-US" dirty="0"/>
          </a:p>
        </p:txBody>
      </p:sp>
    </p:spTree>
    <p:extLst>
      <p:ext uri="{BB962C8B-B14F-4D97-AF65-F5344CB8AC3E}">
        <p14:creationId xmlns:p14="http://schemas.microsoft.com/office/powerpoint/2010/main" val="79988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How to Market Yourself: 6 Self-Promotion Tips | Blurb Blog">
            <a:extLst>
              <a:ext uri="{FF2B5EF4-FFF2-40B4-BE49-F238E27FC236}">
                <a16:creationId xmlns:a16="http://schemas.microsoft.com/office/drawing/2014/main" id="{1B22B952-D980-8972-9A89-EEA26A30A37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173" b="67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56241C-A298-49FA-BEA2-8C8817645F3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Promoting ourselves now and future</a:t>
            </a:r>
          </a:p>
        </p:txBody>
      </p:sp>
      <p:cxnSp>
        <p:nvCxnSpPr>
          <p:cNvPr id="2057" name="Straight Connector 205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496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6A72B-A256-EC6A-7D02-535B7A8D32E2}"/>
              </a:ext>
            </a:extLst>
          </p:cNvPr>
          <p:cNvSpPr>
            <a:spLocks noGrp="1"/>
          </p:cNvSpPr>
          <p:nvPr>
            <p:ph type="title"/>
          </p:nvPr>
        </p:nvSpPr>
        <p:spPr/>
        <p:txBody>
          <a:bodyPr/>
          <a:lstStyle/>
          <a:p>
            <a:r>
              <a:rPr lang="en-US" dirty="0"/>
              <a:t>Education</a:t>
            </a:r>
          </a:p>
        </p:txBody>
      </p:sp>
      <p:pic>
        <p:nvPicPr>
          <p:cNvPr id="1026" name="Picture 2" descr="The Role Of Technology In Education, Post Pandemic">
            <a:extLst>
              <a:ext uri="{FF2B5EF4-FFF2-40B4-BE49-F238E27FC236}">
                <a16:creationId xmlns:a16="http://schemas.microsoft.com/office/drawing/2014/main" id="{595F975E-196A-5C9D-E671-4EF9E93632A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17634" y="1825625"/>
            <a:ext cx="775673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084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5894962" y="479493"/>
            <a:ext cx="5458838" cy="1325563"/>
          </a:xfrm>
        </p:spPr>
        <p:txBody>
          <a:bodyPr>
            <a:normAutofit/>
          </a:bodyPr>
          <a:lstStyle/>
          <a:p>
            <a:r>
              <a:rPr lang="en-US" dirty="0"/>
              <a:t>Fake News Tools</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p:cNvSpPr>
            <a:spLocks noGrp="1"/>
          </p:cNvSpPr>
          <p:nvPr>
            <p:ph idx="1"/>
          </p:nvPr>
        </p:nvSpPr>
        <p:spPr>
          <a:xfrm>
            <a:off x="5894962" y="1984443"/>
            <a:ext cx="5458838" cy="4192520"/>
          </a:xfrm>
        </p:spPr>
        <p:txBody>
          <a:bodyPr>
            <a:normAutofit/>
          </a:bodyPr>
          <a:lstStyle/>
          <a:p>
            <a:r>
              <a:rPr lang="en-US" sz="1600" dirty="0"/>
              <a:t>Online Games – Bad News</a:t>
            </a:r>
          </a:p>
          <a:p>
            <a:pPr lvl="1"/>
            <a:r>
              <a:rPr lang="en-US" sz="1600" dirty="0">
                <a:hlinkClick r:id="rId3"/>
              </a:rPr>
              <a:t>https://www.getbadnews.com/</a:t>
            </a:r>
            <a:endParaRPr lang="en-US" sz="1600" dirty="0"/>
          </a:p>
          <a:p>
            <a:r>
              <a:rPr lang="en-US" sz="1600" dirty="0"/>
              <a:t>Website aids – Media Literacy Guides</a:t>
            </a:r>
          </a:p>
          <a:p>
            <a:pPr lvl="1"/>
            <a:r>
              <a:rPr lang="en-US" sz="1600" dirty="0"/>
              <a:t>Links to go to good sources </a:t>
            </a:r>
          </a:p>
          <a:p>
            <a:pPr lvl="2"/>
            <a:r>
              <a:rPr lang="en-US" sz="1600" dirty="0">
                <a:hlinkClick r:id="rId4"/>
              </a:rPr>
              <a:t>https://libguides.uvic.ca/fakenews/health-misinformation</a:t>
            </a:r>
            <a:endParaRPr lang="en-US" sz="1600" dirty="0"/>
          </a:p>
          <a:p>
            <a:pPr lvl="2"/>
            <a:r>
              <a:rPr lang="en-US" sz="1600" dirty="0">
                <a:hlinkClick r:id="rId5"/>
              </a:rPr>
              <a:t>https://becker.wustl.edu/news/resources-to-fight-covid-19-misinformation/</a:t>
            </a:r>
            <a:r>
              <a:rPr lang="en-US" sz="1600" dirty="0"/>
              <a:t>  </a:t>
            </a:r>
          </a:p>
          <a:p>
            <a:pPr lvl="2"/>
            <a:r>
              <a:rPr lang="en-US" sz="1600" dirty="0">
                <a:hlinkClick r:id="rId6"/>
              </a:rPr>
              <a:t>https://wamc-amedd.libguides.com/medicallibrary/patienthealth</a:t>
            </a:r>
            <a:r>
              <a:rPr lang="en-US" sz="1600" dirty="0"/>
              <a:t> </a:t>
            </a:r>
          </a:p>
          <a:p>
            <a:pPr lvl="2"/>
            <a:r>
              <a:rPr lang="en-US" sz="1600" dirty="0"/>
              <a:t>CRAAP tool</a:t>
            </a:r>
          </a:p>
          <a:p>
            <a:pPr lvl="1"/>
            <a:r>
              <a:rPr lang="en-US" sz="1600" dirty="0"/>
              <a:t>Links to basic articles on stopping the spread</a:t>
            </a:r>
          </a:p>
          <a:p>
            <a:pPr lvl="1"/>
            <a:r>
              <a:rPr lang="en-US" sz="1600" dirty="0"/>
              <a:t>Information to help clinicians</a:t>
            </a:r>
          </a:p>
          <a:p>
            <a:pPr lvl="1"/>
            <a:endParaRPr lang="en-US" sz="1400" dirty="0"/>
          </a:p>
          <a:p>
            <a:pPr marL="0" indent="0">
              <a:buNone/>
            </a:pPr>
            <a:endParaRPr lang="en-US" sz="1400" dirty="0"/>
          </a:p>
        </p:txBody>
      </p:sp>
      <p:pic>
        <p:nvPicPr>
          <p:cNvPr id="1026" name="Picture 2" descr="How to Spot the News Infographic">
            <a:extLst>
              <a:ext uri="{FF2B5EF4-FFF2-40B4-BE49-F238E27FC236}">
                <a16:creationId xmlns:a16="http://schemas.microsoft.com/office/drawing/2014/main" id="{8832F660-9C7D-4823-D3FB-645BA5B771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7173" y="479493"/>
            <a:ext cx="4313724" cy="5751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4223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19B714-5798-2097-556E-A549FEEA793C}"/>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AI Tools	</a:t>
            </a: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F1D46D5-084A-0C3B-6F47-21699F16FEA4}"/>
              </a:ext>
            </a:extLst>
          </p:cNvPr>
          <p:cNvSpPr>
            <a:spLocks noGrp="1"/>
          </p:cNvSpPr>
          <p:nvPr>
            <p:ph idx="1"/>
          </p:nvPr>
        </p:nvSpPr>
        <p:spPr>
          <a:xfrm>
            <a:off x="4447308" y="591344"/>
            <a:ext cx="6906491" cy="5585619"/>
          </a:xfrm>
        </p:spPr>
        <p:txBody>
          <a:bodyPr anchor="ctr">
            <a:normAutofit/>
          </a:bodyPr>
          <a:lstStyle/>
          <a:p>
            <a:r>
              <a:rPr lang="en-US" dirty="0"/>
              <a:t>Temple University LibGuide </a:t>
            </a:r>
            <a:r>
              <a:rPr lang="en-US" dirty="0">
                <a:hlinkClick r:id="rId3"/>
              </a:rPr>
              <a:t>https://guides.temple.edu/ai-chatbots</a:t>
            </a:r>
            <a:endParaRPr lang="en-US" dirty="0"/>
          </a:p>
          <a:p>
            <a:r>
              <a:rPr lang="en-US" dirty="0"/>
              <a:t>Rubrics </a:t>
            </a:r>
            <a:r>
              <a:rPr lang="en-US" dirty="0">
                <a:hlinkClick r:id="rId4"/>
              </a:rPr>
              <a:t>https://blog.tcea.org/rubric-checklist-assessing-ai-tools/</a:t>
            </a:r>
            <a:endParaRPr lang="en-US" dirty="0"/>
          </a:p>
          <a:p>
            <a:r>
              <a:rPr lang="en-US" dirty="0"/>
              <a:t>Learn Prompting </a:t>
            </a:r>
            <a:r>
              <a:rPr lang="en-US" dirty="0">
                <a:hlinkClick r:id="rId5"/>
              </a:rPr>
              <a:t>https://learnprompting.org/</a:t>
            </a:r>
            <a:r>
              <a:rPr lang="en-US" dirty="0"/>
              <a:t> </a:t>
            </a:r>
          </a:p>
          <a:p>
            <a:r>
              <a:rPr lang="en-US" dirty="0"/>
              <a:t>University of Arizona Generative AI – student guide &amp; instructor guide </a:t>
            </a:r>
            <a:r>
              <a:rPr lang="en-US" dirty="0">
                <a:hlinkClick r:id="rId6"/>
              </a:rPr>
              <a:t>https://libguides.library.arizona.edu/genAI/guides</a:t>
            </a:r>
            <a:r>
              <a:rPr lang="en-US" dirty="0"/>
              <a:t> </a:t>
            </a:r>
          </a:p>
          <a:p>
            <a:endParaRPr lang="en-US" dirty="0"/>
          </a:p>
          <a:p>
            <a:endParaRPr lang="en-US" dirty="0"/>
          </a:p>
        </p:txBody>
      </p:sp>
    </p:spTree>
    <p:extLst>
      <p:ext uri="{BB962C8B-B14F-4D97-AF65-F5344CB8AC3E}">
        <p14:creationId xmlns:p14="http://schemas.microsoft.com/office/powerpoint/2010/main" val="3388733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04050-C2DC-B81E-66EB-E343C9AC742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2028ABE-A0ED-C54A-E08F-C43804D186B6}"/>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D36E5FC4-FB41-2D13-E4B4-520566E3A154}"/>
              </a:ext>
            </a:extLst>
          </p:cNvPr>
          <p:cNvPicPr>
            <a:picLocks noChangeAspect="1"/>
          </p:cNvPicPr>
          <p:nvPr/>
        </p:nvPicPr>
        <p:blipFill>
          <a:blip r:embed="rId2"/>
          <a:stretch>
            <a:fillRect/>
          </a:stretch>
        </p:blipFill>
        <p:spPr>
          <a:xfrm>
            <a:off x="2180678" y="799733"/>
            <a:ext cx="7830643" cy="5258534"/>
          </a:xfrm>
          <a:prstGeom prst="rect">
            <a:avLst/>
          </a:prstGeom>
        </p:spPr>
      </p:pic>
      <p:sp>
        <p:nvSpPr>
          <p:cNvPr id="6" name="TextBox 5">
            <a:extLst>
              <a:ext uri="{FF2B5EF4-FFF2-40B4-BE49-F238E27FC236}">
                <a16:creationId xmlns:a16="http://schemas.microsoft.com/office/drawing/2014/main" id="{03065F68-91F6-38AB-152B-DAA16BBE37F2}"/>
              </a:ext>
            </a:extLst>
          </p:cNvPr>
          <p:cNvSpPr txBox="1"/>
          <p:nvPr/>
        </p:nvSpPr>
        <p:spPr>
          <a:xfrm>
            <a:off x="4212235" y="6176963"/>
            <a:ext cx="6034729" cy="523220"/>
          </a:xfrm>
          <a:prstGeom prst="rect">
            <a:avLst/>
          </a:prstGeom>
          <a:noFill/>
        </p:spPr>
        <p:txBody>
          <a:bodyPr wrap="none" rtlCol="0">
            <a:spAutoFit/>
          </a:bodyPr>
          <a:lstStyle/>
          <a:p>
            <a:r>
              <a:rPr lang="en-US" sz="1400" dirty="0"/>
              <a:t>A Teacher Rubric and Checklist for Assessing AI Tools • TechNotes Blog (tcea.org)</a:t>
            </a:r>
          </a:p>
          <a:p>
            <a:r>
              <a:rPr lang="en-US" sz="1400" dirty="0">
                <a:hlinkClick r:id="rId3"/>
              </a:rPr>
              <a:t>https://blog.tcea.org/rubric-checklist-assessing-ai-tools/</a:t>
            </a:r>
            <a:r>
              <a:rPr lang="en-US" sz="1400" dirty="0"/>
              <a:t> </a:t>
            </a:r>
          </a:p>
        </p:txBody>
      </p:sp>
    </p:spTree>
    <p:extLst>
      <p:ext uri="{BB962C8B-B14F-4D97-AF65-F5344CB8AC3E}">
        <p14:creationId xmlns:p14="http://schemas.microsoft.com/office/powerpoint/2010/main" val="884812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 </a:t>
            </a:r>
          </a:p>
        </p:txBody>
      </p:sp>
      <p:sp>
        <p:nvSpPr>
          <p:cNvPr id="3" name="Content Placeholder 2"/>
          <p:cNvSpPr>
            <a:spLocks noGrp="1"/>
          </p:cNvSpPr>
          <p:nvPr>
            <p:ph idx="1"/>
          </p:nvPr>
        </p:nvSpPr>
        <p:spPr/>
        <p:txBody>
          <a:bodyPr/>
          <a:lstStyle/>
          <a:p>
            <a:r>
              <a:rPr lang="en-US" dirty="0"/>
              <a:t>Why do we have it?!</a:t>
            </a:r>
          </a:p>
          <a:p>
            <a:pPr lvl="1"/>
            <a:r>
              <a:rPr lang="en-US" i="1" dirty="0"/>
              <a:t>Natural Cures "They" Don't Want You to Know About</a:t>
            </a:r>
            <a:endParaRPr lang="en-US" dirty="0"/>
          </a:p>
          <a:p>
            <a:pPr lvl="2"/>
            <a:r>
              <a:rPr lang="en-US" dirty="0"/>
              <a:t>18 editions in 2,103 libraries</a:t>
            </a:r>
          </a:p>
          <a:p>
            <a:pPr lvl="1"/>
            <a:r>
              <a:rPr lang="en-US" dirty="0"/>
              <a:t>Old information on the shelves</a:t>
            </a:r>
          </a:p>
          <a:p>
            <a:pPr lvl="1"/>
            <a:endParaRPr lang="en-US" dirty="0"/>
          </a:p>
          <a:p>
            <a:r>
              <a:rPr lang="en-US" dirty="0"/>
              <a:t>Why use it online?!</a:t>
            </a:r>
          </a:p>
          <a:p>
            <a:pPr lvl="1"/>
            <a:r>
              <a:rPr lang="en-US" dirty="0"/>
              <a:t>Predatory journals</a:t>
            </a:r>
          </a:p>
          <a:p>
            <a:pPr lvl="1"/>
            <a:r>
              <a:rPr lang="en-US" dirty="0"/>
              <a:t>Retractions</a:t>
            </a:r>
          </a:p>
          <a:p>
            <a:pPr lvl="1"/>
            <a:r>
              <a:rPr lang="en-US" dirty="0"/>
              <a:t>Preprint–use caution</a:t>
            </a:r>
          </a:p>
          <a:p>
            <a:pPr lvl="1"/>
            <a:endParaRPr lang="en-US" dirty="0"/>
          </a:p>
          <a:p>
            <a:endParaRPr lang="en-US" dirty="0"/>
          </a:p>
          <a:p>
            <a:endParaRPr lang="en-US" dirty="0"/>
          </a:p>
        </p:txBody>
      </p:sp>
      <p:cxnSp>
        <p:nvCxnSpPr>
          <p:cNvPr id="5" name="Straight Connector 4"/>
          <p:cNvCxnSpPr>
            <a:cxnSpLocks/>
          </p:cNvCxnSpPr>
          <p:nvPr/>
        </p:nvCxnSpPr>
        <p:spPr>
          <a:xfrm flipH="1">
            <a:off x="1697190" y="2506940"/>
            <a:ext cx="6337538"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pic>
        <p:nvPicPr>
          <p:cNvPr id="1030" name="Picture 6" descr="Picture 1 of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0005" y="3115973"/>
            <a:ext cx="3632530" cy="2451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60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5CDD56-EA98-C9B4-2C50-D8B6639597A0}"/>
              </a:ext>
            </a:extLst>
          </p:cNvPr>
          <p:cNvSpPr>
            <a:spLocks noGrp="1"/>
          </p:cNvSpPr>
          <p:nvPr>
            <p:ph type="title"/>
          </p:nvPr>
        </p:nvSpPr>
        <p:spPr>
          <a:xfrm>
            <a:off x="1171073" y="1396686"/>
            <a:ext cx="3501287" cy="4064628"/>
          </a:xfrm>
        </p:spPr>
        <p:txBody>
          <a:bodyPr>
            <a:normAutofit/>
          </a:bodyPr>
          <a:lstStyle/>
          <a:p>
            <a:r>
              <a:rPr lang="en-US" dirty="0">
                <a:solidFill>
                  <a:srgbClr val="FFFFFF"/>
                </a:solidFill>
              </a:rPr>
              <a:t>Information seems to have “changed”</a:t>
            </a:r>
          </a:p>
        </p:txBody>
      </p:sp>
      <p:sp>
        <p:nvSpPr>
          <p:cNvPr id="17" name="Arc 16">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2513E19-45FE-4FD8-F546-3B37DB5EAB9C}"/>
              </a:ext>
            </a:extLst>
          </p:cNvPr>
          <p:cNvSpPr>
            <a:spLocks noGrp="1"/>
          </p:cNvSpPr>
          <p:nvPr>
            <p:ph idx="1"/>
          </p:nvPr>
        </p:nvSpPr>
        <p:spPr>
          <a:xfrm>
            <a:off x="5370153" y="1526033"/>
            <a:ext cx="5536397" cy="3935281"/>
          </a:xfrm>
        </p:spPr>
        <p:txBody>
          <a:bodyPr>
            <a:normAutofit/>
          </a:bodyPr>
          <a:lstStyle/>
          <a:p>
            <a:r>
              <a:rPr lang="en-US" dirty="0"/>
              <a:t>Fake news debate</a:t>
            </a:r>
          </a:p>
          <a:p>
            <a:pPr lvl="1"/>
            <a:r>
              <a:rPr lang="en-US" dirty="0"/>
              <a:t>Is it fake or is it real – how do we know</a:t>
            </a:r>
          </a:p>
          <a:p>
            <a:r>
              <a:rPr lang="en-US" dirty="0"/>
              <a:t>AI and full text information as data</a:t>
            </a:r>
          </a:p>
          <a:p>
            <a:pPr lvl="1"/>
            <a:r>
              <a:rPr lang="en-US" dirty="0"/>
              <a:t>Once owned, now lease, future?</a:t>
            </a:r>
          </a:p>
          <a:p>
            <a:r>
              <a:rPr lang="en-US" dirty="0"/>
              <a:t>Barriers – same but different</a:t>
            </a:r>
          </a:p>
          <a:p>
            <a:pPr lvl="1"/>
            <a:r>
              <a:rPr lang="en-US" dirty="0"/>
              <a:t>Access more of a mess</a:t>
            </a:r>
          </a:p>
          <a:p>
            <a:pPr lvl="1"/>
            <a:r>
              <a:rPr lang="en-US" dirty="0"/>
              <a:t>OA and pre-print – good, bad, ugly</a:t>
            </a:r>
          </a:p>
          <a:p>
            <a:endParaRPr lang="en-US" dirty="0"/>
          </a:p>
          <a:p>
            <a:endParaRPr lang="en-US" dirty="0"/>
          </a:p>
        </p:txBody>
      </p:sp>
    </p:spTree>
    <p:extLst>
      <p:ext uri="{BB962C8B-B14F-4D97-AF65-F5344CB8AC3E}">
        <p14:creationId xmlns:p14="http://schemas.microsoft.com/office/powerpoint/2010/main" val="245680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415C60-4C1F-0D96-8757-7DA6ED872018}"/>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dirty="0">
                <a:solidFill>
                  <a:schemeClr val="tx1"/>
                </a:solidFill>
                <a:latin typeface="+mj-lt"/>
                <a:ea typeface="+mj-ea"/>
                <a:cs typeface="+mj-cs"/>
              </a:rPr>
              <a:t>Advocate &amp; Collaborate</a:t>
            </a:r>
          </a:p>
        </p:txBody>
      </p:sp>
      <p:sp>
        <p:nvSpPr>
          <p:cNvPr id="205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Getting Learners to Collaborate in a Virtual Learning Environment -  ScholarLMS">
            <a:extLst>
              <a:ext uri="{FF2B5EF4-FFF2-40B4-BE49-F238E27FC236}">
                <a16:creationId xmlns:a16="http://schemas.microsoft.com/office/drawing/2014/main" id="{13672243-C1B5-BBCF-93AE-026E687590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54296" y="1250899"/>
            <a:ext cx="7214616" cy="432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341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33" name="Arc 103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5894962" y="479493"/>
            <a:ext cx="5458838" cy="1325563"/>
          </a:xfrm>
        </p:spPr>
        <p:txBody>
          <a:bodyPr>
            <a:normAutofit/>
          </a:bodyPr>
          <a:lstStyle/>
          <a:p>
            <a:r>
              <a:rPr lang="en-US" dirty="0"/>
              <a:t>Education &amp; Collaboration </a:t>
            </a:r>
          </a:p>
        </p:txBody>
      </p:sp>
      <p:sp>
        <p:nvSpPr>
          <p:cNvPr id="1035" name="Freeform: Shape 103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descr="https://libapps.s3.amazonaws.com/accounts/61692/images/Glossy_IF_I_APPLY.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10590" y="511293"/>
            <a:ext cx="4362565"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894962" y="1984443"/>
            <a:ext cx="5458838" cy="4192520"/>
          </a:xfrm>
        </p:spPr>
        <p:txBody>
          <a:bodyPr>
            <a:normAutofit/>
          </a:bodyPr>
          <a:lstStyle/>
          <a:p>
            <a:r>
              <a:rPr lang="en-US" dirty="0"/>
              <a:t>Partnerships</a:t>
            </a:r>
          </a:p>
          <a:p>
            <a:pPr lvl="1"/>
            <a:r>
              <a:rPr lang="en-US" dirty="0"/>
              <a:t>Public libraries</a:t>
            </a:r>
          </a:p>
          <a:p>
            <a:pPr lvl="1"/>
            <a:r>
              <a:rPr lang="en-US" dirty="0"/>
              <a:t>Journalism schools</a:t>
            </a:r>
          </a:p>
          <a:p>
            <a:pPr lvl="1"/>
            <a:r>
              <a:rPr lang="en-US" dirty="0"/>
              <a:t>Schools of public health</a:t>
            </a:r>
          </a:p>
          <a:p>
            <a:r>
              <a:rPr lang="en-US" dirty="0"/>
              <a:t>Media &amp; Information literacy</a:t>
            </a:r>
          </a:p>
          <a:p>
            <a:pPr lvl="1"/>
            <a:r>
              <a:rPr lang="en-US" dirty="0"/>
              <a:t>Reflect the digital landscape </a:t>
            </a:r>
          </a:p>
          <a:p>
            <a:pPr lvl="1"/>
            <a:r>
              <a:rPr lang="en-US" dirty="0"/>
              <a:t>Correlation vs. causation</a:t>
            </a:r>
          </a:p>
          <a:p>
            <a:pPr lvl="1"/>
            <a:r>
              <a:rPr lang="en-US" dirty="0"/>
              <a:t>Lateral reading</a:t>
            </a:r>
          </a:p>
          <a:p>
            <a:endParaRPr lang="en-US" dirty="0"/>
          </a:p>
          <a:p>
            <a:endParaRPr lang="en-US" dirty="0"/>
          </a:p>
        </p:txBody>
      </p:sp>
    </p:spTree>
    <p:extLst>
      <p:ext uri="{BB962C8B-B14F-4D97-AF65-F5344CB8AC3E}">
        <p14:creationId xmlns:p14="http://schemas.microsoft.com/office/powerpoint/2010/main" val="174207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BB447E-5ACC-9258-A755-9C000D730D77}"/>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Experiment &amp; Share</a:t>
            </a:r>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Content Placeholder 2">
            <a:extLst>
              <a:ext uri="{FF2B5EF4-FFF2-40B4-BE49-F238E27FC236}">
                <a16:creationId xmlns:a16="http://schemas.microsoft.com/office/drawing/2014/main" id="{4730FB5F-96EE-60B7-7F8B-56BB281DC49E}"/>
              </a:ext>
            </a:extLst>
          </p:cNvPr>
          <p:cNvSpPr>
            <a:spLocks noGrp="1"/>
          </p:cNvSpPr>
          <p:nvPr>
            <p:ph idx="1"/>
          </p:nvPr>
        </p:nvSpPr>
        <p:spPr>
          <a:xfrm>
            <a:off x="4447308" y="591344"/>
            <a:ext cx="6906491" cy="5585619"/>
          </a:xfrm>
        </p:spPr>
        <p:txBody>
          <a:bodyPr anchor="ctr">
            <a:normAutofit/>
          </a:bodyPr>
          <a:lstStyle/>
          <a:p>
            <a:r>
              <a:rPr lang="en-US" dirty="0"/>
              <a:t>Try AI –not all AI’s are the same!</a:t>
            </a:r>
          </a:p>
          <a:p>
            <a:r>
              <a:rPr lang="en-US" dirty="0"/>
              <a:t>Searching</a:t>
            </a:r>
          </a:p>
          <a:p>
            <a:pPr lvl="1"/>
            <a:r>
              <a:rPr lang="en-US" dirty="0"/>
              <a:t>ChatGPT 4 via Bing (Copilot), Perplexity</a:t>
            </a:r>
          </a:p>
          <a:p>
            <a:pPr lvl="1"/>
            <a:r>
              <a:rPr lang="en-US" dirty="0"/>
              <a:t>ResearchRabbit, Undermind.ai</a:t>
            </a:r>
          </a:p>
          <a:p>
            <a:pPr lvl="1"/>
            <a:r>
              <a:rPr lang="en-US" dirty="0"/>
              <a:t>Scopus AI (2018-P), ClinicalKey AI</a:t>
            </a:r>
          </a:p>
          <a:p>
            <a:pPr lvl="1"/>
            <a:r>
              <a:rPr lang="en-US" dirty="0"/>
              <a:t>Distiller, Covidence, etc.</a:t>
            </a:r>
          </a:p>
          <a:p>
            <a:r>
              <a:rPr lang="en-US" dirty="0"/>
              <a:t>Life Hacks</a:t>
            </a:r>
          </a:p>
          <a:p>
            <a:pPr lvl="1"/>
            <a:r>
              <a:rPr lang="en-US" dirty="0"/>
              <a:t>Emails, letters of recommendation, translation</a:t>
            </a:r>
          </a:p>
          <a:p>
            <a:r>
              <a:rPr lang="en-US" dirty="0"/>
              <a:t>Education</a:t>
            </a:r>
          </a:p>
          <a:p>
            <a:pPr lvl="1"/>
            <a:r>
              <a:rPr lang="en-US" dirty="0"/>
              <a:t>Critical thinking opportunities</a:t>
            </a:r>
          </a:p>
          <a:p>
            <a:pPr lvl="1"/>
            <a:r>
              <a:rPr lang="en-US" dirty="0"/>
              <a:t>SciSpace </a:t>
            </a:r>
            <a:r>
              <a:rPr lang="en-US" dirty="0">
                <a:hlinkClick r:id="rId3"/>
              </a:rPr>
              <a:t>https://typeset.io/</a:t>
            </a:r>
            <a:r>
              <a:rPr lang="en-US" dirty="0"/>
              <a:t> </a:t>
            </a:r>
          </a:p>
          <a:p>
            <a:pPr lvl="1"/>
            <a:endParaRPr lang="en-US" dirty="0"/>
          </a:p>
        </p:txBody>
      </p:sp>
    </p:spTree>
    <p:extLst>
      <p:ext uri="{BB962C8B-B14F-4D97-AF65-F5344CB8AC3E}">
        <p14:creationId xmlns:p14="http://schemas.microsoft.com/office/powerpoint/2010/main" val="3252334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D6A584-1719-CEB4-41A8-7BF57755F71C}"/>
              </a:ext>
            </a:extLst>
          </p:cNvPr>
          <p:cNvSpPr/>
          <p:nvPr/>
        </p:nvSpPr>
        <p:spPr>
          <a:xfrm>
            <a:off x="0" y="2243977"/>
            <a:ext cx="12192000" cy="46267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5">
            <a:extLst>
              <a:ext uri="{FF2B5EF4-FFF2-40B4-BE49-F238E27FC236}">
                <a16:creationId xmlns:a16="http://schemas.microsoft.com/office/drawing/2014/main" id="{20554DD0-74CF-EA04-2BC4-0FAB1C510D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 t="10325" r="1142" b="1668"/>
          <a:stretch/>
        </p:blipFill>
        <p:spPr>
          <a:xfrm>
            <a:off x="4600719" y="187458"/>
            <a:ext cx="2955372" cy="6661557"/>
          </a:xfrm>
          <a:prstGeom prst="rect">
            <a:avLst/>
          </a:prstGeom>
          <a:effectLst>
            <a:outerShdw blurRad="134832" dist="38100" dir="5400000" algn="t" rotWithShape="0">
              <a:schemeClr val="tx1">
                <a:alpha val="40000"/>
              </a:schemeClr>
            </a:outerShdw>
          </a:effectLst>
        </p:spPr>
      </p:pic>
      <p:sp>
        <p:nvSpPr>
          <p:cNvPr id="2" name="Title 1">
            <a:extLst>
              <a:ext uri="{FF2B5EF4-FFF2-40B4-BE49-F238E27FC236}">
                <a16:creationId xmlns:a16="http://schemas.microsoft.com/office/drawing/2014/main" id="{E3138324-FAD5-D4A3-F775-25A2FD5C8D71}"/>
              </a:ext>
            </a:extLst>
          </p:cNvPr>
          <p:cNvSpPr>
            <a:spLocks noGrp="1"/>
          </p:cNvSpPr>
          <p:nvPr>
            <p:ph type="title"/>
          </p:nvPr>
        </p:nvSpPr>
        <p:spPr>
          <a:xfrm>
            <a:off x="768352" y="260351"/>
            <a:ext cx="2597328" cy="1130568"/>
          </a:xfrm>
        </p:spPr>
        <p:txBody>
          <a:bodyPr anchor="t">
            <a:normAutofit/>
          </a:bodyPr>
          <a:lstStyle/>
          <a:p>
            <a:r>
              <a:rPr lang="en-US" dirty="0"/>
              <a:t>Scopus AI</a:t>
            </a:r>
          </a:p>
        </p:txBody>
      </p:sp>
      <p:sp>
        <p:nvSpPr>
          <p:cNvPr id="27" name="TextBox 26">
            <a:extLst>
              <a:ext uri="{FF2B5EF4-FFF2-40B4-BE49-F238E27FC236}">
                <a16:creationId xmlns:a16="http://schemas.microsoft.com/office/drawing/2014/main" id="{AEC0BF9D-8434-B726-02FD-A891F6FF223D}"/>
              </a:ext>
            </a:extLst>
          </p:cNvPr>
          <p:cNvSpPr txBox="1"/>
          <p:nvPr/>
        </p:nvSpPr>
        <p:spPr>
          <a:xfrm>
            <a:off x="768351" y="1602397"/>
            <a:ext cx="3072920" cy="1105174"/>
          </a:xfrm>
          <a:prstGeom prst="rect">
            <a:avLst/>
          </a:prstGeom>
          <a:solidFill>
            <a:schemeClr val="bg1"/>
          </a:solidFill>
          <a:ln w="9525">
            <a:solidFill>
              <a:srgbClr val="FF6B00"/>
            </a:solidFill>
          </a:ln>
        </p:spPr>
        <p:txBody>
          <a:bodyPr wrap="square" lIns="121920" tIns="121920" rIns="121920" bIns="121920" rtlCol="0">
            <a:spAutoFit/>
          </a:bodyPr>
          <a:lstStyle/>
          <a:p>
            <a:pPr>
              <a:spcAft>
                <a:spcPts val="267"/>
              </a:spcAft>
              <a:defRPr/>
            </a:pPr>
            <a:r>
              <a:rPr lang="en-US" sz="1333" dirty="0">
                <a:solidFill>
                  <a:srgbClr val="FF6B00"/>
                </a:solidFill>
                <a:latin typeface="Arial" panose="020B0604020202020204" pitchFamily="34" charset="0"/>
                <a:cs typeface="Arial" panose="020B0604020202020204" pitchFamily="34" charset="0"/>
              </a:rPr>
              <a:t>Natural language queries</a:t>
            </a:r>
          </a:p>
          <a:p>
            <a:pPr defTabSz="1219170">
              <a:spcAft>
                <a:spcPts val="267"/>
              </a:spcAft>
              <a:defRPr/>
            </a:pPr>
            <a:r>
              <a:rPr lang="en-GB" sz="1333" b="1" dirty="0">
                <a:solidFill>
                  <a:srgbClr val="53565A"/>
                </a:solidFill>
                <a:latin typeface="Arial" panose="020B0604020202020204" pitchFamily="34" charset="0"/>
                <a:cs typeface="Arial" panose="020B0604020202020204" pitchFamily="34" charset="0"/>
              </a:rPr>
              <a:t>Ease your search: </a:t>
            </a:r>
            <a:r>
              <a:rPr lang="en-US" sz="1333" dirty="0">
                <a:solidFill>
                  <a:srgbClr val="53565A"/>
                </a:solidFill>
                <a:latin typeface="Arial" panose="020B0604020202020204" pitchFamily="34" charset="0"/>
                <a:cs typeface="Arial" panose="020B0604020202020204" pitchFamily="34" charset="0"/>
              </a:rPr>
              <a:t>Ask questions about a subject in a natural, conversational manner.</a:t>
            </a:r>
          </a:p>
        </p:txBody>
      </p:sp>
      <p:sp>
        <p:nvSpPr>
          <p:cNvPr id="59" name="Rectangle 58">
            <a:extLst>
              <a:ext uri="{FF2B5EF4-FFF2-40B4-BE49-F238E27FC236}">
                <a16:creationId xmlns:a16="http://schemas.microsoft.com/office/drawing/2014/main" id="{9DAA0F23-C3B7-CCF9-BEB8-C35043B00A29}"/>
              </a:ext>
            </a:extLst>
          </p:cNvPr>
          <p:cNvSpPr/>
          <p:nvPr/>
        </p:nvSpPr>
        <p:spPr>
          <a:xfrm>
            <a:off x="4700700" y="212009"/>
            <a:ext cx="2778184" cy="233812"/>
          </a:xfrm>
          <a:prstGeom prst="rect">
            <a:avLst/>
          </a:prstGeom>
          <a:noFill/>
          <a:ln w="952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5" name="TextBox 54">
            <a:extLst>
              <a:ext uri="{FF2B5EF4-FFF2-40B4-BE49-F238E27FC236}">
                <a16:creationId xmlns:a16="http://schemas.microsoft.com/office/drawing/2014/main" id="{FE0A6EA8-9152-415C-4E0D-AB2A5E3379B1}"/>
              </a:ext>
            </a:extLst>
          </p:cNvPr>
          <p:cNvSpPr txBox="1"/>
          <p:nvPr/>
        </p:nvSpPr>
        <p:spPr>
          <a:xfrm>
            <a:off x="768351" y="3045711"/>
            <a:ext cx="3072920" cy="1310295"/>
          </a:xfrm>
          <a:prstGeom prst="rect">
            <a:avLst/>
          </a:prstGeom>
          <a:solidFill>
            <a:schemeClr val="bg1"/>
          </a:solidFill>
          <a:ln w="9525">
            <a:solidFill>
              <a:srgbClr val="FF6B00"/>
            </a:solidFill>
          </a:ln>
        </p:spPr>
        <p:txBody>
          <a:bodyPr wrap="square" lIns="121920" tIns="121920" rIns="121920" bIns="121920" rtlCol="0">
            <a:spAutoFit/>
          </a:bodyPr>
          <a:lstStyle/>
          <a:p>
            <a:pPr defTabSz="1219170">
              <a:spcAft>
                <a:spcPts val="267"/>
              </a:spcAft>
              <a:defRPr/>
            </a:pPr>
            <a:r>
              <a:rPr lang="en-US" sz="1333" dirty="0">
                <a:solidFill>
                  <a:srgbClr val="FF6B00"/>
                </a:solidFill>
                <a:latin typeface="Arial" panose="020B0604020202020204" pitchFamily="34" charset="0"/>
                <a:cs typeface="Arial" panose="020B0604020202020204" pitchFamily="34" charset="0"/>
              </a:rPr>
              <a:t>Visual representation of entities</a:t>
            </a:r>
          </a:p>
          <a:p>
            <a:pPr defTabSz="1219170">
              <a:spcAft>
                <a:spcPts val="267"/>
              </a:spcAft>
              <a:defRPr/>
            </a:pPr>
            <a:r>
              <a:rPr lang="en-US" sz="1333" b="1" dirty="0">
                <a:solidFill>
                  <a:srgbClr val="53565A"/>
                </a:solidFill>
                <a:latin typeface="Arial" panose="020B0604020202020204" pitchFamily="34" charset="0"/>
                <a:cs typeface="Arial" panose="020B0604020202020204" pitchFamily="34" charset="0"/>
              </a:rPr>
              <a:t>See the big picture: </a:t>
            </a:r>
            <a:r>
              <a:rPr lang="en-US" sz="1333" dirty="0">
                <a:solidFill>
                  <a:srgbClr val="53565A"/>
                </a:solidFill>
                <a:latin typeface="Arial" panose="020B0604020202020204" pitchFamily="34" charset="0"/>
                <a:cs typeface="Arial" panose="020B0604020202020204" pitchFamily="34" charset="0"/>
              </a:rPr>
              <a:t>View a graphical representation of the keywords to reveal hidden connections and insights.</a:t>
            </a:r>
          </a:p>
        </p:txBody>
      </p:sp>
      <p:sp>
        <p:nvSpPr>
          <p:cNvPr id="66" name="Rectangle 65">
            <a:extLst>
              <a:ext uri="{FF2B5EF4-FFF2-40B4-BE49-F238E27FC236}">
                <a16:creationId xmlns:a16="http://schemas.microsoft.com/office/drawing/2014/main" id="{E5E5B685-919A-B662-56F2-D22003996413}"/>
              </a:ext>
            </a:extLst>
          </p:cNvPr>
          <p:cNvSpPr/>
          <p:nvPr/>
        </p:nvSpPr>
        <p:spPr>
          <a:xfrm>
            <a:off x="4700701" y="2263920"/>
            <a:ext cx="2778180" cy="1589104"/>
          </a:xfrm>
          <a:prstGeom prst="rect">
            <a:avLst/>
          </a:prstGeom>
          <a:noFill/>
          <a:ln w="952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24C10D83-6086-FD9F-D7B7-2F97B961D6CA}"/>
              </a:ext>
            </a:extLst>
          </p:cNvPr>
          <p:cNvSpPr txBox="1"/>
          <p:nvPr/>
        </p:nvSpPr>
        <p:spPr>
          <a:xfrm>
            <a:off x="8347211" y="1639264"/>
            <a:ext cx="3072920" cy="1515415"/>
          </a:xfrm>
          <a:prstGeom prst="rect">
            <a:avLst/>
          </a:prstGeom>
          <a:solidFill>
            <a:schemeClr val="bg1"/>
          </a:solidFill>
          <a:ln w="9525">
            <a:solidFill>
              <a:srgbClr val="FF6B00"/>
            </a:solidFill>
          </a:ln>
        </p:spPr>
        <p:txBody>
          <a:bodyPr wrap="square" lIns="121920" tIns="121920" rIns="121920" bIns="121920" rtlCol="0">
            <a:spAutoFit/>
          </a:bodyPr>
          <a:lstStyle/>
          <a:p>
            <a:pPr>
              <a:spcAft>
                <a:spcPts val="267"/>
              </a:spcAft>
              <a:defRPr/>
            </a:pPr>
            <a:r>
              <a:rPr lang="en-US" sz="1333" dirty="0">
                <a:solidFill>
                  <a:srgbClr val="FF6B00"/>
                </a:solidFill>
                <a:latin typeface="Arial" panose="020B0604020202020204" pitchFamily="34" charset="0"/>
                <a:cs typeface="Arial" panose="020B0604020202020204" pitchFamily="34" charset="0"/>
              </a:rPr>
              <a:t>Summary with Scopus references</a:t>
            </a:r>
          </a:p>
          <a:p>
            <a:pPr defTabSz="1219170">
              <a:spcAft>
                <a:spcPts val="267"/>
              </a:spcAft>
              <a:defRPr/>
            </a:pPr>
            <a:r>
              <a:rPr lang="en-US" sz="1333" b="1" dirty="0">
                <a:solidFill>
                  <a:srgbClr val="53565A"/>
                </a:solidFill>
                <a:latin typeface="Arial" panose="020B0604020202020204" pitchFamily="34" charset="0"/>
                <a:cs typeface="Arial" panose="020B0604020202020204" pitchFamily="34" charset="0"/>
              </a:rPr>
              <a:t>Instant overview: </a:t>
            </a:r>
            <a:r>
              <a:rPr lang="en-US" sz="1333" dirty="0">
                <a:solidFill>
                  <a:srgbClr val="53565A"/>
                </a:solidFill>
                <a:latin typeface="Arial" panose="020B0604020202020204" pitchFamily="34" charset="0"/>
                <a:cs typeface="Arial" panose="020B0604020202020204" pitchFamily="34" charset="0"/>
              </a:rPr>
              <a:t>Skip the lengthy reading. Read a concise and trustworthy summary with academic references for each search. Dig deeper with expanded summaries.</a:t>
            </a:r>
          </a:p>
        </p:txBody>
      </p:sp>
      <p:sp>
        <p:nvSpPr>
          <p:cNvPr id="72" name="Rectangle 71">
            <a:extLst>
              <a:ext uri="{FF2B5EF4-FFF2-40B4-BE49-F238E27FC236}">
                <a16:creationId xmlns:a16="http://schemas.microsoft.com/office/drawing/2014/main" id="{BEEBC1F9-C416-552C-D54D-A72E9F27F3E0}"/>
              </a:ext>
            </a:extLst>
          </p:cNvPr>
          <p:cNvSpPr/>
          <p:nvPr/>
        </p:nvSpPr>
        <p:spPr>
          <a:xfrm>
            <a:off x="4700701" y="511821"/>
            <a:ext cx="2778183" cy="1706115"/>
          </a:xfrm>
          <a:prstGeom prst="rect">
            <a:avLst/>
          </a:prstGeom>
          <a:noFill/>
          <a:ln w="952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Box 56">
            <a:extLst>
              <a:ext uri="{FF2B5EF4-FFF2-40B4-BE49-F238E27FC236}">
                <a16:creationId xmlns:a16="http://schemas.microsoft.com/office/drawing/2014/main" id="{6D855BAA-B1E2-A796-79FD-BE7179D38ED3}"/>
              </a:ext>
            </a:extLst>
          </p:cNvPr>
          <p:cNvSpPr txBox="1"/>
          <p:nvPr/>
        </p:nvSpPr>
        <p:spPr>
          <a:xfrm>
            <a:off x="8345195" y="5096835"/>
            <a:ext cx="3074936" cy="1105174"/>
          </a:xfrm>
          <a:prstGeom prst="rect">
            <a:avLst/>
          </a:prstGeom>
          <a:solidFill>
            <a:schemeClr val="bg1"/>
          </a:solidFill>
          <a:ln w="9525">
            <a:solidFill>
              <a:srgbClr val="FF6B00"/>
            </a:solidFill>
          </a:ln>
        </p:spPr>
        <p:txBody>
          <a:bodyPr wrap="square" lIns="121920" tIns="121920" rIns="121920" bIns="121920" rtlCol="0">
            <a:spAutoFit/>
          </a:bodyPr>
          <a:lstStyle/>
          <a:p>
            <a:pPr defTabSz="1219170">
              <a:spcAft>
                <a:spcPts val="267"/>
              </a:spcAft>
              <a:defRPr/>
            </a:pPr>
            <a:r>
              <a:rPr lang="en-US" sz="1333" dirty="0">
                <a:solidFill>
                  <a:srgbClr val="FF6B00"/>
                </a:solidFill>
                <a:latin typeface="Arial" panose="020B0604020202020204" pitchFamily="34" charset="0"/>
                <a:cs typeface="Arial" panose="020B0604020202020204" pitchFamily="34" charset="0"/>
              </a:rPr>
              <a:t>Deeper query exploration</a:t>
            </a:r>
          </a:p>
          <a:p>
            <a:pPr defTabSz="1219170">
              <a:spcAft>
                <a:spcPts val="267"/>
              </a:spcAft>
              <a:defRPr/>
            </a:pPr>
            <a:r>
              <a:rPr lang="en-US" sz="1333" b="1" dirty="0">
                <a:solidFill>
                  <a:srgbClr val="53565A"/>
                </a:solidFill>
                <a:latin typeface="Arial" panose="020B0604020202020204" pitchFamily="34" charset="0"/>
                <a:cs typeface="Arial" panose="020B0604020202020204" pitchFamily="34" charset="0"/>
              </a:rPr>
              <a:t>Uncover more: </a:t>
            </a:r>
            <a:r>
              <a:rPr lang="en-US" sz="1333" dirty="0">
                <a:solidFill>
                  <a:srgbClr val="53565A"/>
                </a:solidFill>
                <a:latin typeface="Arial" panose="020B0604020202020204" pitchFamily="34" charset="0"/>
                <a:cs typeface="Arial" panose="020B0604020202020204" pitchFamily="34" charset="0"/>
              </a:rPr>
              <a:t>Explore beyond the surface. Our AI  offers relevant queries to discover new perspectives.</a:t>
            </a:r>
          </a:p>
        </p:txBody>
      </p:sp>
      <p:sp>
        <p:nvSpPr>
          <p:cNvPr id="78" name="Rectangle 77">
            <a:extLst>
              <a:ext uri="{FF2B5EF4-FFF2-40B4-BE49-F238E27FC236}">
                <a16:creationId xmlns:a16="http://schemas.microsoft.com/office/drawing/2014/main" id="{A9256180-B7A8-85AE-D749-57D16585234F}"/>
              </a:ext>
            </a:extLst>
          </p:cNvPr>
          <p:cNvSpPr/>
          <p:nvPr/>
        </p:nvSpPr>
        <p:spPr>
          <a:xfrm>
            <a:off x="4700701" y="6177299"/>
            <a:ext cx="2778180" cy="626861"/>
          </a:xfrm>
          <a:prstGeom prst="rect">
            <a:avLst/>
          </a:prstGeom>
          <a:noFill/>
          <a:ln w="952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TextBox 2">
            <a:extLst>
              <a:ext uri="{FF2B5EF4-FFF2-40B4-BE49-F238E27FC236}">
                <a16:creationId xmlns:a16="http://schemas.microsoft.com/office/drawing/2014/main" id="{E0DE2C0B-EC1C-FB1E-B59D-3B292A851553}"/>
              </a:ext>
            </a:extLst>
          </p:cNvPr>
          <p:cNvSpPr txBox="1"/>
          <p:nvPr/>
        </p:nvSpPr>
        <p:spPr>
          <a:xfrm>
            <a:off x="750726" y="6515575"/>
            <a:ext cx="2556790" cy="164212"/>
          </a:xfrm>
          <a:prstGeom prst="rect">
            <a:avLst/>
          </a:prstGeom>
          <a:noFill/>
          <a:ln w="6350">
            <a:noFill/>
          </a:ln>
        </p:spPr>
        <p:txBody>
          <a:bodyPr wrap="none" lIns="0" tIns="0" rIns="0" bIns="0" rtlCol="0">
            <a:spAutoFit/>
          </a:bodyPr>
          <a:lstStyle/>
          <a:p>
            <a:r>
              <a:rPr lang="en-US" sz="1067" dirty="0"/>
              <a:t>*Interface and functionality subject to change</a:t>
            </a:r>
          </a:p>
        </p:txBody>
      </p:sp>
      <p:sp>
        <p:nvSpPr>
          <p:cNvPr id="67" name="TextBox 66">
            <a:extLst>
              <a:ext uri="{FF2B5EF4-FFF2-40B4-BE49-F238E27FC236}">
                <a16:creationId xmlns:a16="http://schemas.microsoft.com/office/drawing/2014/main" id="{F4669D65-6A33-1842-D5DF-9AFF974B6CD1}"/>
              </a:ext>
            </a:extLst>
          </p:cNvPr>
          <p:cNvSpPr txBox="1"/>
          <p:nvPr/>
        </p:nvSpPr>
        <p:spPr>
          <a:xfrm>
            <a:off x="8345195" y="3440864"/>
            <a:ext cx="3072920" cy="1310295"/>
          </a:xfrm>
          <a:prstGeom prst="rect">
            <a:avLst/>
          </a:prstGeom>
          <a:solidFill>
            <a:schemeClr val="bg1"/>
          </a:solidFill>
          <a:ln w="9525">
            <a:solidFill>
              <a:srgbClr val="FF6B00"/>
            </a:solidFill>
          </a:ln>
        </p:spPr>
        <p:txBody>
          <a:bodyPr wrap="square" lIns="121920" tIns="121920" rIns="121920" bIns="121920" rtlCol="0">
            <a:spAutoFit/>
          </a:bodyPr>
          <a:lstStyle/>
          <a:p>
            <a:pPr defTabSz="1219170">
              <a:spcAft>
                <a:spcPts val="267"/>
              </a:spcAft>
              <a:defRPr/>
            </a:pPr>
            <a:r>
              <a:rPr lang="en-US" sz="1333" dirty="0">
                <a:solidFill>
                  <a:srgbClr val="FF6B00"/>
                </a:solidFill>
                <a:latin typeface="Arial" panose="020B0604020202020204" pitchFamily="34" charset="0"/>
                <a:cs typeface="Arial" panose="020B0604020202020204" pitchFamily="34" charset="0"/>
              </a:rPr>
              <a:t>Foundational papers</a:t>
            </a:r>
          </a:p>
          <a:p>
            <a:pPr>
              <a:spcAft>
                <a:spcPts val="400"/>
              </a:spcAft>
              <a:defRPr/>
            </a:pPr>
            <a:r>
              <a:rPr lang="en-US" sz="1333" b="1" dirty="0">
                <a:solidFill>
                  <a:srgbClr val="53565A"/>
                </a:solidFill>
                <a:latin typeface="Arial" panose="020B0604020202020204" pitchFamily="34" charset="0"/>
                <a:cs typeface="Arial" panose="020B0604020202020204" pitchFamily="34" charset="0"/>
              </a:rPr>
              <a:t>Discover influential papers. </a:t>
            </a:r>
            <a:r>
              <a:rPr lang="en-US" sz="1333" dirty="0">
                <a:solidFill>
                  <a:srgbClr val="53565A"/>
                </a:solidFill>
                <a:latin typeface="Arial" panose="020B0604020202020204" pitchFamily="34" charset="0"/>
                <a:cs typeface="Arial" panose="020B0604020202020204" pitchFamily="34" charset="0"/>
              </a:rPr>
              <a:t>Rapidly pinpoint seminal works, navigating academic progress and impact with precision and ease.</a:t>
            </a:r>
          </a:p>
        </p:txBody>
      </p:sp>
      <p:sp>
        <p:nvSpPr>
          <p:cNvPr id="69" name="Rectangle 68">
            <a:extLst>
              <a:ext uri="{FF2B5EF4-FFF2-40B4-BE49-F238E27FC236}">
                <a16:creationId xmlns:a16="http://schemas.microsoft.com/office/drawing/2014/main" id="{D31313A9-F273-0277-5A18-3184EF370A99}"/>
              </a:ext>
            </a:extLst>
          </p:cNvPr>
          <p:cNvSpPr/>
          <p:nvPr/>
        </p:nvSpPr>
        <p:spPr>
          <a:xfrm>
            <a:off x="4700701" y="3928635"/>
            <a:ext cx="2778180" cy="782812"/>
          </a:xfrm>
          <a:prstGeom prst="rect">
            <a:avLst/>
          </a:prstGeom>
          <a:noFill/>
          <a:ln w="952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TextBox 75">
            <a:extLst>
              <a:ext uri="{FF2B5EF4-FFF2-40B4-BE49-F238E27FC236}">
                <a16:creationId xmlns:a16="http://schemas.microsoft.com/office/drawing/2014/main" id="{702AC25A-C7D3-76D7-360F-227BF01C458A}"/>
              </a:ext>
            </a:extLst>
          </p:cNvPr>
          <p:cNvSpPr txBox="1"/>
          <p:nvPr/>
        </p:nvSpPr>
        <p:spPr>
          <a:xfrm>
            <a:off x="750725" y="4657343"/>
            <a:ext cx="3072920" cy="1323119"/>
          </a:xfrm>
          <a:prstGeom prst="rect">
            <a:avLst/>
          </a:prstGeom>
          <a:solidFill>
            <a:schemeClr val="bg1"/>
          </a:solidFill>
          <a:ln w="9525">
            <a:solidFill>
              <a:srgbClr val="FF6B00"/>
            </a:solidFill>
          </a:ln>
        </p:spPr>
        <p:txBody>
          <a:bodyPr wrap="square" lIns="121920" tIns="121920" rIns="121920" bIns="121920" rtlCol="0">
            <a:spAutoFit/>
          </a:bodyPr>
          <a:lstStyle/>
          <a:p>
            <a:pPr>
              <a:spcAft>
                <a:spcPts val="400"/>
              </a:spcAft>
              <a:defRPr/>
            </a:pPr>
            <a:r>
              <a:rPr lang="en-US" sz="1333" dirty="0">
                <a:solidFill>
                  <a:srgbClr val="FF6B00"/>
                </a:solidFill>
                <a:latin typeface="Arial" panose="020B0604020202020204" pitchFamily="34" charset="0"/>
                <a:cs typeface="Arial" panose="020B0604020202020204" pitchFamily="34" charset="0"/>
              </a:rPr>
              <a:t>Academic Expert Search</a:t>
            </a:r>
          </a:p>
          <a:p>
            <a:pPr defTabSz="1219170">
              <a:spcAft>
                <a:spcPts val="400"/>
              </a:spcAft>
              <a:defRPr/>
            </a:pPr>
            <a:r>
              <a:rPr lang="en-US" sz="1333" b="1" dirty="0">
                <a:solidFill>
                  <a:srgbClr val="53565A"/>
                </a:solidFill>
                <a:latin typeface="Arial" panose="020B0604020202020204" pitchFamily="34" charset="0"/>
                <a:cs typeface="Arial" panose="020B0604020202020204" pitchFamily="34" charset="0"/>
              </a:rPr>
              <a:t>See who the experts are. </a:t>
            </a:r>
            <a:r>
              <a:rPr lang="en-US" sz="1333" dirty="0">
                <a:solidFill>
                  <a:srgbClr val="53565A"/>
                </a:solidFill>
                <a:latin typeface="Arial" panose="020B0604020202020204" pitchFamily="34" charset="0"/>
                <a:cs typeface="Arial" panose="020B0604020202020204" pitchFamily="34" charset="0"/>
              </a:rPr>
              <a:t>Rapidly identify the leading authors based on your query alongside explanations of their relevant expertise.</a:t>
            </a:r>
          </a:p>
        </p:txBody>
      </p:sp>
      <p:sp>
        <p:nvSpPr>
          <p:cNvPr id="89" name="Rectangle 88">
            <a:extLst>
              <a:ext uri="{FF2B5EF4-FFF2-40B4-BE49-F238E27FC236}">
                <a16:creationId xmlns:a16="http://schemas.microsoft.com/office/drawing/2014/main" id="{31395B0E-3215-7CD2-AAA7-7CA6D4A6ED03}"/>
              </a:ext>
            </a:extLst>
          </p:cNvPr>
          <p:cNvSpPr/>
          <p:nvPr/>
        </p:nvSpPr>
        <p:spPr>
          <a:xfrm>
            <a:off x="4700701" y="4756495"/>
            <a:ext cx="2778180" cy="1375948"/>
          </a:xfrm>
          <a:prstGeom prst="rect">
            <a:avLst/>
          </a:prstGeom>
          <a:noFill/>
          <a:ln w="9525">
            <a:solidFill>
              <a:srgbClr val="FF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 name="Straight Connector 15">
            <a:extLst>
              <a:ext uri="{FF2B5EF4-FFF2-40B4-BE49-F238E27FC236}">
                <a16:creationId xmlns:a16="http://schemas.microsoft.com/office/drawing/2014/main" id="{B91047D9-D4F0-388E-C67B-7A426591D766}"/>
              </a:ext>
            </a:extLst>
          </p:cNvPr>
          <p:cNvCxnSpPr>
            <a:cxnSpLocks/>
            <a:stCxn id="27" idx="3"/>
            <a:endCxn id="59" idx="1"/>
          </p:cNvCxnSpPr>
          <p:nvPr/>
        </p:nvCxnSpPr>
        <p:spPr>
          <a:xfrm flipV="1">
            <a:off x="3841271" y="328915"/>
            <a:ext cx="859429" cy="1826069"/>
          </a:xfrm>
          <a:prstGeom prst="line">
            <a:avLst/>
          </a:prstGeom>
          <a:ln w="9525">
            <a:solidFill>
              <a:srgbClr val="FF6B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D315F9B-6BFD-AB54-8239-915A191C758A}"/>
              </a:ext>
            </a:extLst>
          </p:cNvPr>
          <p:cNvCxnSpPr>
            <a:cxnSpLocks/>
            <a:stCxn id="72" idx="3"/>
            <a:endCxn id="56" idx="1"/>
          </p:cNvCxnSpPr>
          <p:nvPr/>
        </p:nvCxnSpPr>
        <p:spPr>
          <a:xfrm>
            <a:off x="7478884" y="1364879"/>
            <a:ext cx="868327" cy="1032093"/>
          </a:xfrm>
          <a:prstGeom prst="line">
            <a:avLst/>
          </a:prstGeom>
          <a:ln w="9525">
            <a:solidFill>
              <a:srgbClr val="FF6B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F14C855-41AF-022D-1A2E-AF86B5922A62}"/>
              </a:ext>
            </a:extLst>
          </p:cNvPr>
          <p:cNvCxnSpPr>
            <a:cxnSpLocks/>
            <a:stCxn id="55" idx="3"/>
            <a:endCxn id="66" idx="1"/>
          </p:cNvCxnSpPr>
          <p:nvPr/>
        </p:nvCxnSpPr>
        <p:spPr>
          <a:xfrm flipV="1">
            <a:off x="3841271" y="3058472"/>
            <a:ext cx="859430" cy="642387"/>
          </a:xfrm>
          <a:prstGeom prst="line">
            <a:avLst/>
          </a:prstGeom>
          <a:ln w="9525">
            <a:solidFill>
              <a:srgbClr val="FF6B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7A71B1-8C3D-6DC4-BAB2-11341C24708D}"/>
              </a:ext>
            </a:extLst>
          </p:cNvPr>
          <p:cNvCxnSpPr>
            <a:cxnSpLocks/>
            <a:stCxn id="67" idx="1"/>
            <a:endCxn id="69" idx="3"/>
          </p:cNvCxnSpPr>
          <p:nvPr/>
        </p:nvCxnSpPr>
        <p:spPr>
          <a:xfrm flipH="1">
            <a:off x="7478881" y="4096012"/>
            <a:ext cx="866314" cy="224029"/>
          </a:xfrm>
          <a:prstGeom prst="line">
            <a:avLst/>
          </a:prstGeom>
          <a:ln w="9525">
            <a:solidFill>
              <a:srgbClr val="FF6B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D978D08-2117-9265-BF1A-D5E4C1EEF9B1}"/>
              </a:ext>
            </a:extLst>
          </p:cNvPr>
          <p:cNvCxnSpPr>
            <a:cxnSpLocks/>
            <a:stCxn id="76" idx="3"/>
            <a:endCxn id="89" idx="1"/>
          </p:cNvCxnSpPr>
          <p:nvPr/>
        </p:nvCxnSpPr>
        <p:spPr>
          <a:xfrm>
            <a:off x="3823645" y="5318903"/>
            <a:ext cx="877056" cy="125566"/>
          </a:xfrm>
          <a:prstGeom prst="line">
            <a:avLst/>
          </a:prstGeom>
          <a:ln w="9525">
            <a:solidFill>
              <a:srgbClr val="FF6B00"/>
            </a:solidFill>
            <a:headEnd type="none"/>
            <a:tailEnd type="none"/>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DC0C1327-152B-8C52-767E-A4E05684D92F}"/>
              </a:ext>
            </a:extLst>
          </p:cNvPr>
          <p:cNvCxnSpPr>
            <a:cxnSpLocks/>
            <a:stCxn id="57" idx="1"/>
            <a:endCxn id="78" idx="3"/>
          </p:cNvCxnSpPr>
          <p:nvPr/>
        </p:nvCxnSpPr>
        <p:spPr>
          <a:xfrm flipH="1">
            <a:off x="7478881" y="5649422"/>
            <a:ext cx="866314" cy="841308"/>
          </a:xfrm>
          <a:prstGeom prst="line">
            <a:avLst/>
          </a:prstGeom>
          <a:ln w="9525">
            <a:solidFill>
              <a:srgbClr val="FF6B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73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1678C2-E1FA-BA9C-3B34-44EB5F4752D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Slide Help</a:t>
            </a:r>
          </a:p>
        </p:txBody>
      </p:sp>
      <p:pic>
        <p:nvPicPr>
          <p:cNvPr id="7" name="Content Placeholder 6">
            <a:extLst>
              <a:ext uri="{FF2B5EF4-FFF2-40B4-BE49-F238E27FC236}">
                <a16:creationId xmlns:a16="http://schemas.microsoft.com/office/drawing/2014/main" id="{B9820300-AD5B-DBF0-487C-84FD6542D533}"/>
              </a:ext>
            </a:extLst>
          </p:cNvPr>
          <p:cNvPicPr>
            <a:picLocks noGrp="1" noChangeAspect="1"/>
          </p:cNvPicPr>
          <p:nvPr>
            <p:ph idx="1"/>
          </p:nvPr>
        </p:nvPicPr>
        <p:blipFill>
          <a:blip r:embed="rId2"/>
          <a:stretch>
            <a:fillRect/>
          </a:stretch>
        </p:blipFill>
        <p:spPr>
          <a:xfrm>
            <a:off x="5438984" y="643466"/>
            <a:ext cx="5457363" cy="5568739"/>
          </a:xfrm>
          <a:prstGeom prst="rect">
            <a:avLst/>
          </a:prstGeom>
        </p:spPr>
      </p:pic>
    </p:spTree>
    <p:extLst>
      <p:ext uri="{BB962C8B-B14F-4D97-AF65-F5344CB8AC3E}">
        <p14:creationId xmlns:p14="http://schemas.microsoft.com/office/powerpoint/2010/main" val="3333526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D86E-955F-30BA-471E-2431061B2B1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A0E7C77-FF89-0793-5D8E-99D8DE0CA5DA}"/>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B093F42E-1803-665C-EFAA-39E09B1540DC}"/>
              </a:ext>
            </a:extLst>
          </p:cNvPr>
          <p:cNvPicPr>
            <a:picLocks noChangeAspect="1"/>
          </p:cNvPicPr>
          <p:nvPr/>
        </p:nvPicPr>
        <p:blipFill>
          <a:blip r:embed="rId3"/>
          <a:stretch>
            <a:fillRect/>
          </a:stretch>
        </p:blipFill>
        <p:spPr>
          <a:xfrm>
            <a:off x="562816" y="681037"/>
            <a:ext cx="11066368" cy="5264926"/>
          </a:xfrm>
          <a:prstGeom prst="rect">
            <a:avLst/>
          </a:prstGeom>
        </p:spPr>
      </p:pic>
    </p:spTree>
    <p:extLst>
      <p:ext uri="{BB962C8B-B14F-4D97-AF65-F5344CB8AC3E}">
        <p14:creationId xmlns:p14="http://schemas.microsoft.com/office/powerpoint/2010/main" val="483533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FE910-2484-3598-B71C-D7C41494BCA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CC25664-5D0F-6F82-0A7B-79146E810867}"/>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DCA72DFD-960D-3888-7019-AD3DE1B8700F}"/>
              </a:ext>
            </a:extLst>
          </p:cNvPr>
          <p:cNvPicPr>
            <a:picLocks noChangeAspect="1"/>
          </p:cNvPicPr>
          <p:nvPr/>
        </p:nvPicPr>
        <p:blipFill>
          <a:blip r:embed="rId2"/>
          <a:stretch>
            <a:fillRect/>
          </a:stretch>
        </p:blipFill>
        <p:spPr>
          <a:xfrm>
            <a:off x="152714" y="608565"/>
            <a:ext cx="11886571" cy="5640869"/>
          </a:xfrm>
          <a:prstGeom prst="rect">
            <a:avLst/>
          </a:prstGeom>
        </p:spPr>
      </p:pic>
    </p:spTree>
    <p:extLst>
      <p:ext uri="{BB962C8B-B14F-4D97-AF65-F5344CB8AC3E}">
        <p14:creationId xmlns:p14="http://schemas.microsoft.com/office/powerpoint/2010/main" val="3616561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6A3E2-A36A-8F4A-00E9-C8EADB28EA59}"/>
              </a:ext>
            </a:extLst>
          </p:cNvPr>
          <p:cNvSpPr>
            <a:spLocks noGrp="1"/>
          </p:cNvSpPr>
          <p:nvPr>
            <p:ph type="title"/>
          </p:nvPr>
        </p:nvSpPr>
        <p:spPr/>
        <p:txBody>
          <a:bodyPr/>
          <a:lstStyle/>
          <a:p>
            <a:r>
              <a:rPr lang="en-US" dirty="0"/>
              <a:t>Keep Playing</a:t>
            </a:r>
          </a:p>
        </p:txBody>
      </p:sp>
      <p:pic>
        <p:nvPicPr>
          <p:cNvPr id="5" name="Content Placeholder 4" descr="A person holding a stick in the rain&#10;&#10;Description automatically generated">
            <a:extLst>
              <a:ext uri="{FF2B5EF4-FFF2-40B4-BE49-F238E27FC236}">
                <a16:creationId xmlns:a16="http://schemas.microsoft.com/office/drawing/2014/main" id="{4CF5A2EC-578C-4651-AEB7-327125A5DF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2496" y="1825625"/>
            <a:ext cx="6527007" cy="4351338"/>
          </a:xfrm>
        </p:spPr>
      </p:pic>
    </p:spTree>
    <p:extLst>
      <p:ext uri="{BB962C8B-B14F-4D97-AF65-F5344CB8AC3E}">
        <p14:creationId xmlns:p14="http://schemas.microsoft.com/office/powerpoint/2010/main" val="3938763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D9C5F-5A1D-BEC7-1392-ACBC8F53398F}"/>
              </a:ext>
            </a:extLst>
          </p:cNvPr>
          <p:cNvSpPr>
            <a:spLocks noGrp="1"/>
          </p:cNvSpPr>
          <p:nvPr>
            <p:ph type="title"/>
          </p:nvPr>
        </p:nvSpPr>
        <p:spPr/>
        <p:txBody>
          <a:bodyPr/>
          <a:lstStyle/>
          <a:p>
            <a:r>
              <a:rPr lang="en-US" dirty="0"/>
              <a:t>Librarianship is a Team Sport</a:t>
            </a:r>
          </a:p>
        </p:txBody>
      </p:sp>
      <p:pic>
        <p:nvPicPr>
          <p:cNvPr id="9" name="Content Placeholder 8" descr="A group of people in blue uniforms&#10;&#10;Description automatically generated">
            <a:extLst>
              <a:ext uri="{FF2B5EF4-FFF2-40B4-BE49-F238E27FC236}">
                <a16:creationId xmlns:a16="http://schemas.microsoft.com/office/drawing/2014/main" id="{9F4D01AA-5A74-A756-C365-EF2271404C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5037" y="1825625"/>
            <a:ext cx="6521926" cy="4351338"/>
          </a:xfrm>
        </p:spPr>
      </p:pic>
    </p:spTree>
    <p:extLst>
      <p:ext uri="{BB962C8B-B14F-4D97-AF65-F5344CB8AC3E}">
        <p14:creationId xmlns:p14="http://schemas.microsoft.com/office/powerpoint/2010/main" val="755078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6" name="Rectangle 2095">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5" name="Title 1">
            <a:extLst>
              <a:ext uri="{FF2B5EF4-FFF2-40B4-BE49-F238E27FC236}">
                <a16:creationId xmlns:a16="http://schemas.microsoft.com/office/drawing/2014/main" id="{62E4B6D1-3E49-7C93-90F2-BE600901B289}"/>
              </a:ext>
            </a:extLst>
          </p:cNvPr>
          <p:cNvSpPr>
            <a:spLocks noGrp="1"/>
          </p:cNvSpPr>
          <p:nvPr>
            <p:ph type="title"/>
          </p:nvPr>
        </p:nvSpPr>
        <p:spPr>
          <a:xfrm>
            <a:off x="599609" y="679731"/>
            <a:ext cx="4171994" cy="3736540"/>
          </a:xfrm>
        </p:spPr>
        <p:txBody>
          <a:bodyPr vert="horz" lIns="91440" tIns="45720" rIns="91440" bIns="45720" rtlCol="0" anchor="b">
            <a:normAutofit/>
          </a:bodyPr>
          <a:lstStyle/>
          <a:p>
            <a:r>
              <a:rPr lang="en-US" sz="6000" kern="1200" dirty="0">
                <a:solidFill>
                  <a:schemeClr val="tx1"/>
                </a:solidFill>
                <a:latin typeface="+mj-lt"/>
                <a:ea typeface="+mj-ea"/>
                <a:cs typeface="+mj-cs"/>
              </a:rPr>
              <a:t>Questions?</a:t>
            </a:r>
          </a:p>
        </p:txBody>
      </p:sp>
      <p:sp>
        <p:nvSpPr>
          <p:cNvPr id="2089" name="Content Placeholder 2">
            <a:extLst>
              <a:ext uri="{FF2B5EF4-FFF2-40B4-BE49-F238E27FC236}">
                <a16:creationId xmlns:a16="http://schemas.microsoft.com/office/drawing/2014/main" id="{BF238AEF-E47E-E9B7-AB61-932B47DC9BE8}"/>
              </a:ext>
            </a:extLst>
          </p:cNvPr>
          <p:cNvSpPr>
            <a:spLocks noGrp="1"/>
          </p:cNvSpPr>
          <p:nvPr>
            <p:ph idx="1"/>
          </p:nvPr>
        </p:nvSpPr>
        <p:spPr>
          <a:xfrm>
            <a:off x="599609" y="4685288"/>
            <a:ext cx="4171994" cy="1035781"/>
          </a:xfrm>
        </p:spPr>
        <p:txBody>
          <a:bodyPr vert="horz" lIns="91440" tIns="45720" rIns="91440" bIns="45720" rtlCol="0">
            <a:normAutofit/>
          </a:bodyPr>
          <a:lstStyle/>
          <a:p>
            <a:pPr marL="0" indent="0">
              <a:buNone/>
            </a:pPr>
            <a:r>
              <a:rPr lang="en-US" sz="2400" kern="1200" dirty="0">
                <a:solidFill>
                  <a:schemeClr val="tx1"/>
                </a:solidFill>
                <a:latin typeface="+mn-lt"/>
                <a:ea typeface="+mn-ea"/>
                <a:cs typeface="+mn-cs"/>
                <a:hlinkClick r:id="rId3"/>
              </a:rPr>
              <a:t>kraftm@ccf.org</a:t>
            </a:r>
            <a:endParaRPr lang="en-US" sz="2400" kern="1200" dirty="0">
              <a:solidFill>
                <a:schemeClr val="tx1"/>
              </a:solidFill>
              <a:latin typeface="+mn-lt"/>
              <a:ea typeface="+mn-ea"/>
              <a:cs typeface="+mn-cs"/>
            </a:endParaRPr>
          </a:p>
        </p:txBody>
      </p:sp>
      <p:grpSp>
        <p:nvGrpSpPr>
          <p:cNvPr id="2098" name="Group 2097">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099" name="Straight Connector 2098">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00" name="Rectangle 2099">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02" name="Rectangle 210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Novelty Sign - Change Is Inevitable, Except From A Vending Machine">
            <a:extLst>
              <a:ext uri="{FF2B5EF4-FFF2-40B4-BE49-F238E27FC236}">
                <a16:creationId xmlns:a16="http://schemas.microsoft.com/office/drawing/2014/main" id="{A41B67E7-B7A8-BBE2-74B3-13281C08B6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75" r="-8" b="2380"/>
          <a:stretch/>
        </p:blipFill>
        <p:spPr bwMode="auto">
          <a:xfrm>
            <a:off x="5640572" y="655189"/>
            <a:ext cx="5608830" cy="5437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386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FFE5F8-0689-3AD7-9A2C-411045B7829F}"/>
              </a:ext>
            </a:extLst>
          </p:cNvPr>
          <p:cNvSpPr>
            <a:spLocks noGrp="1"/>
          </p:cNvSpPr>
          <p:nvPr>
            <p:ph type="title"/>
          </p:nvPr>
        </p:nvSpPr>
        <p:spPr>
          <a:xfrm>
            <a:off x="838200" y="365125"/>
            <a:ext cx="10515600" cy="1325563"/>
          </a:xfrm>
        </p:spPr>
        <p:txBody>
          <a:bodyPr>
            <a:normAutofit/>
          </a:bodyPr>
          <a:lstStyle/>
          <a:p>
            <a:r>
              <a:rPr lang="en-US" sz="5400" dirty="0"/>
              <a:t>What can we do?</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78305E7C-0515-5340-D72F-AC8B5BD6670D}"/>
              </a:ext>
            </a:extLst>
          </p:cNvPr>
          <p:cNvGraphicFramePr>
            <a:graphicFrameLocks noGrp="1"/>
          </p:cNvGraphicFramePr>
          <p:nvPr>
            <p:ph idx="1"/>
            <p:extLst>
              <p:ext uri="{D42A27DB-BD31-4B8C-83A1-F6EECF244321}">
                <p14:modId xmlns:p14="http://schemas.microsoft.com/office/powerpoint/2010/main" val="3330800126"/>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199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4CBC69AF-AE9D-43C7-A183-244646418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https://m.media-amazon.com/images/W/IMAGERENDERING_521856-T1/images/I/91csVqIzieL._AC_SL1500_.jpg">
            <a:extLst>
              <a:ext uri="{FF2B5EF4-FFF2-40B4-BE49-F238E27FC236}">
                <a16:creationId xmlns:a16="http://schemas.microsoft.com/office/drawing/2014/main" id="{541E6F01-C39D-46E0-D883-18ED4624D3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2"/>
          <a:stretch/>
        </p:blipFill>
        <p:spPr bwMode="auto">
          <a:xfrm>
            <a:off x="20" y="10"/>
            <a:ext cx="4977364"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orgi Heinkel He111 H-2 1H+JA Stab/KG26 Limited Edition 1/72 diecast plane model - Picture 1 of 12">
            <a:extLst>
              <a:ext uri="{FF2B5EF4-FFF2-40B4-BE49-F238E27FC236}">
                <a16:creationId xmlns:a16="http://schemas.microsoft.com/office/drawing/2014/main" id="{32F65D83-1F67-266F-7F1E-631A4EF508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86" r="11425" b="1"/>
          <a:stretch/>
        </p:blipFill>
        <p:spPr bwMode="auto">
          <a:xfrm>
            <a:off x="4977384" y="10"/>
            <a:ext cx="7214616" cy="6857990"/>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BE64232A-D912-4882-BF58-10491811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218905"/>
            <a:ext cx="5625863" cy="2089317"/>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Rounded Corners 47">
            <a:extLst>
              <a:ext uri="{FF2B5EF4-FFF2-40B4-BE49-F238E27FC236}">
                <a16:creationId xmlns:a16="http://schemas.microsoft.com/office/drawing/2014/main" id="{E8E4E9D8-6D9C-4646-83A2-11844D84E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5574" y="3876005"/>
            <a:ext cx="484822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907A11B0-A3F7-AF26-B0C3-04423AFC899E}"/>
              </a:ext>
            </a:extLst>
          </p:cNvPr>
          <p:cNvSpPr>
            <a:spLocks noGrp="1"/>
          </p:cNvSpPr>
          <p:nvPr>
            <p:ph type="title"/>
          </p:nvPr>
        </p:nvSpPr>
        <p:spPr>
          <a:xfrm>
            <a:off x="6772758" y="3949157"/>
            <a:ext cx="4324351" cy="539496"/>
          </a:xfrm>
        </p:spPr>
        <p:txBody>
          <a:bodyPr>
            <a:normAutofit/>
          </a:bodyPr>
          <a:lstStyle/>
          <a:p>
            <a:pPr algn="ctr"/>
            <a:r>
              <a:rPr lang="en-US" sz="2700" dirty="0">
                <a:solidFill>
                  <a:schemeClr val="bg1"/>
                </a:solidFill>
              </a:rPr>
              <a:t>Fake News</a:t>
            </a:r>
          </a:p>
        </p:txBody>
      </p:sp>
      <p:sp>
        <p:nvSpPr>
          <p:cNvPr id="3" name="Content Placeholder 2">
            <a:extLst>
              <a:ext uri="{FF2B5EF4-FFF2-40B4-BE49-F238E27FC236}">
                <a16:creationId xmlns:a16="http://schemas.microsoft.com/office/drawing/2014/main" id="{40CC2458-4C7B-FCB7-CE71-9E6126B1E35F}"/>
              </a:ext>
            </a:extLst>
          </p:cNvPr>
          <p:cNvSpPr>
            <a:spLocks noGrp="1"/>
          </p:cNvSpPr>
          <p:nvPr>
            <p:ph idx="1"/>
          </p:nvPr>
        </p:nvSpPr>
        <p:spPr>
          <a:xfrm>
            <a:off x="6431138" y="4697298"/>
            <a:ext cx="5040034" cy="1435608"/>
          </a:xfrm>
        </p:spPr>
        <p:txBody>
          <a:bodyPr anchor="ctr">
            <a:normAutofit/>
          </a:bodyPr>
          <a:lstStyle/>
          <a:p>
            <a:pPr algn="ctr"/>
            <a:r>
              <a:rPr lang="en-US" sz="1800" dirty="0"/>
              <a:t>Government</a:t>
            </a:r>
          </a:p>
          <a:p>
            <a:pPr algn="ctr"/>
            <a:r>
              <a:rPr lang="en-US" sz="1800" dirty="0"/>
              <a:t>Organizational</a:t>
            </a:r>
          </a:p>
          <a:p>
            <a:pPr algn="ctr"/>
            <a:r>
              <a:rPr lang="en-US" sz="1800" dirty="0"/>
              <a:t>Personal</a:t>
            </a:r>
          </a:p>
        </p:txBody>
      </p:sp>
    </p:spTree>
    <p:extLst>
      <p:ext uri="{BB962C8B-B14F-4D97-AF65-F5344CB8AC3E}">
        <p14:creationId xmlns:p14="http://schemas.microsoft.com/office/powerpoint/2010/main" val="3632938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5DD6CC-636D-8AFC-E063-25486A5A43D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Is it real or fake?</a:t>
            </a:r>
          </a:p>
        </p:txBody>
      </p:sp>
      <p:pic>
        <p:nvPicPr>
          <p:cNvPr id="1026" name="Picture 2" descr="Is It Cake?&quot; Fast Food Fakeout (TV Episode 2022) - IMDb">
            <a:hlinkClick r:id="rId3"/>
            <a:extLst>
              <a:ext uri="{FF2B5EF4-FFF2-40B4-BE49-F238E27FC236}">
                <a16:creationId xmlns:a16="http://schemas.microsoft.com/office/drawing/2014/main" id="{BF5FA2AE-D985-EC1E-7021-D7D050C6BBF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20450" y="1574019"/>
            <a:ext cx="7771550"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434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7E0F75-F8EA-F1FD-C692-267322DA7224}"/>
              </a:ext>
            </a:extLst>
          </p:cNvPr>
          <p:cNvSpPr>
            <a:spLocks noGrp="1"/>
          </p:cNvSpPr>
          <p:nvPr>
            <p:ph type="title"/>
          </p:nvPr>
        </p:nvSpPr>
        <p:spPr>
          <a:xfrm>
            <a:off x="630936" y="639520"/>
            <a:ext cx="3429000" cy="1719072"/>
          </a:xfrm>
        </p:spPr>
        <p:txBody>
          <a:bodyPr anchor="b">
            <a:normAutofit fontScale="90000"/>
          </a:bodyPr>
          <a:lstStyle/>
          <a:p>
            <a:r>
              <a:rPr lang="en-US" sz="5000" dirty="0"/>
              <a:t>Another Venn Diagram </a:t>
            </a:r>
          </a:p>
        </p:txBody>
      </p:sp>
      <p:sp>
        <p:nvSpPr>
          <p:cNvPr id="2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F3BEE3C-D03D-9B89-0DFC-02AE75947DF8}"/>
              </a:ext>
            </a:extLst>
          </p:cNvPr>
          <p:cNvSpPr>
            <a:spLocks noGrp="1"/>
          </p:cNvSpPr>
          <p:nvPr>
            <p:ph idx="1"/>
          </p:nvPr>
        </p:nvSpPr>
        <p:spPr>
          <a:xfrm>
            <a:off x="630936" y="2807208"/>
            <a:ext cx="3429000" cy="3410712"/>
          </a:xfrm>
        </p:spPr>
        <p:txBody>
          <a:bodyPr anchor="t">
            <a:normAutofit/>
          </a:bodyPr>
          <a:lstStyle/>
          <a:p>
            <a:pPr algn="l"/>
            <a:r>
              <a:rPr lang="en-US" sz="1400" b="1" i="0" dirty="0">
                <a:solidFill>
                  <a:srgbClr val="404040"/>
                </a:solidFill>
                <a:effectLst/>
              </a:rPr>
              <a:t>Misinformation</a:t>
            </a:r>
            <a:r>
              <a:rPr lang="en-US" sz="1400" b="0" i="0" dirty="0">
                <a:solidFill>
                  <a:srgbClr val="404040"/>
                </a:solidFill>
                <a:effectLst/>
              </a:rPr>
              <a:t> = False content that is </a:t>
            </a:r>
            <a:r>
              <a:rPr lang="en-US" sz="1400" b="0" i="1" dirty="0">
                <a:solidFill>
                  <a:srgbClr val="404040"/>
                </a:solidFill>
                <a:effectLst/>
              </a:rPr>
              <a:t>unintentionally</a:t>
            </a:r>
            <a:r>
              <a:rPr lang="en-US" sz="1400" b="0" i="0" dirty="0">
                <a:solidFill>
                  <a:srgbClr val="404040"/>
                </a:solidFill>
                <a:effectLst/>
              </a:rPr>
              <a:t> or </a:t>
            </a:r>
            <a:r>
              <a:rPr lang="en-US" sz="1400" b="0" i="1" dirty="0">
                <a:solidFill>
                  <a:srgbClr val="404040"/>
                </a:solidFill>
                <a:effectLst/>
              </a:rPr>
              <a:t>unknowingly</a:t>
            </a:r>
            <a:r>
              <a:rPr lang="en-US" sz="1400" b="0" i="0" dirty="0">
                <a:solidFill>
                  <a:srgbClr val="404040"/>
                </a:solidFill>
                <a:effectLst/>
              </a:rPr>
              <a:t> disseminated.</a:t>
            </a:r>
          </a:p>
          <a:p>
            <a:pPr algn="l"/>
            <a:r>
              <a:rPr lang="en-US" sz="1400" b="1" i="0" dirty="0">
                <a:solidFill>
                  <a:srgbClr val="404040"/>
                </a:solidFill>
                <a:effectLst/>
              </a:rPr>
              <a:t>Disinformation</a:t>
            </a:r>
            <a:r>
              <a:rPr lang="en-US" sz="1400" b="0" i="0" dirty="0">
                <a:solidFill>
                  <a:srgbClr val="404040"/>
                </a:solidFill>
                <a:effectLst/>
              </a:rPr>
              <a:t> = False content that is </a:t>
            </a:r>
            <a:r>
              <a:rPr lang="en-US" sz="1400" b="0" i="1" dirty="0">
                <a:solidFill>
                  <a:srgbClr val="404040"/>
                </a:solidFill>
                <a:effectLst/>
              </a:rPr>
              <a:t>intentionally </a:t>
            </a:r>
            <a:r>
              <a:rPr lang="en-US" sz="1400" b="0" i="0" dirty="0">
                <a:solidFill>
                  <a:srgbClr val="404040"/>
                </a:solidFill>
                <a:effectLst/>
              </a:rPr>
              <a:t>disseminated with intent to harm.</a:t>
            </a:r>
          </a:p>
          <a:p>
            <a:pPr algn="l"/>
            <a:r>
              <a:rPr lang="en-US" sz="1400" b="1" i="0" dirty="0">
                <a:solidFill>
                  <a:srgbClr val="404040"/>
                </a:solidFill>
                <a:effectLst/>
              </a:rPr>
              <a:t>Malinformation</a:t>
            </a:r>
            <a:r>
              <a:rPr lang="en-US" sz="1400" b="0" i="0" dirty="0">
                <a:solidFill>
                  <a:srgbClr val="404040"/>
                </a:solidFill>
                <a:effectLst/>
              </a:rPr>
              <a:t> = </a:t>
            </a:r>
            <a:r>
              <a:rPr lang="en-US" sz="1400" b="0" i="1" dirty="0">
                <a:solidFill>
                  <a:srgbClr val="404040"/>
                </a:solidFill>
                <a:effectLst/>
              </a:rPr>
              <a:t>Genuine</a:t>
            </a:r>
            <a:r>
              <a:rPr lang="en-US" sz="1400" b="0" i="0" dirty="0">
                <a:solidFill>
                  <a:srgbClr val="404040"/>
                </a:solidFill>
                <a:effectLst/>
              </a:rPr>
              <a:t> content that is</a:t>
            </a:r>
            <a:r>
              <a:rPr lang="en-US" sz="1400" b="0" i="1" dirty="0">
                <a:solidFill>
                  <a:srgbClr val="404040"/>
                </a:solidFill>
                <a:effectLst/>
              </a:rPr>
              <a:t> intentionally</a:t>
            </a:r>
            <a:r>
              <a:rPr lang="en-US" sz="1400" b="0" i="0" dirty="0">
                <a:solidFill>
                  <a:srgbClr val="404040"/>
                </a:solidFill>
                <a:effectLst/>
              </a:rPr>
              <a:t> disseminated with intent to harm. </a:t>
            </a:r>
          </a:p>
          <a:p>
            <a:endParaRPr lang="en-US" sz="2200" dirty="0"/>
          </a:p>
        </p:txBody>
      </p:sp>
      <p:pic>
        <p:nvPicPr>
          <p:cNvPr id="9" name="Picture 8">
            <a:extLst>
              <a:ext uri="{FF2B5EF4-FFF2-40B4-BE49-F238E27FC236}">
                <a16:creationId xmlns:a16="http://schemas.microsoft.com/office/drawing/2014/main" id="{2A2B1444-61BD-D043-F700-BEBF2BCD58B6}"/>
              </a:ext>
            </a:extLst>
          </p:cNvPr>
          <p:cNvPicPr>
            <a:picLocks noChangeAspect="1"/>
          </p:cNvPicPr>
          <p:nvPr/>
        </p:nvPicPr>
        <p:blipFill>
          <a:blip r:embed="rId2"/>
          <a:stretch>
            <a:fillRect/>
          </a:stretch>
        </p:blipFill>
        <p:spPr>
          <a:xfrm>
            <a:off x="4654296" y="1314736"/>
            <a:ext cx="6903720" cy="4228528"/>
          </a:xfrm>
          <a:prstGeom prst="rect">
            <a:avLst/>
          </a:prstGeom>
        </p:spPr>
      </p:pic>
      <p:sp>
        <p:nvSpPr>
          <p:cNvPr id="11" name="TextBox 10">
            <a:extLst>
              <a:ext uri="{FF2B5EF4-FFF2-40B4-BE49-F238E27FC236}">
                <a16:creationId xmlns:a16="http://schemas.microsoft.com/office/drawing/2014/main" id="{81885B92-2F0D-0387-DEC6-D5C1B1861D54}"/>
              </a:ext>
            </a:extLst>
          </p:cNvPr>
          <p:cNvSpPr txBox="1"/>
          <p:nvPr/>
        </p:nvSpPr>
        <p:spPr>
          <a:xfrm>
            <a:off x="2345436" y="6149834"/>
            <a:ext cx="7759240" cy="800219"/>
          </a:xfrm>
          <a:prstGeom prst="rect">
            <a:avLst/>
          </a:prstGeom>
          <a:noFill/>
        </p:spPr>
        <p:txBody>
          <a:bodyPr wrap="none" rtlCol="0">
            <a:spAutoFit/>
          </a:bodyPr>
          <a:lstStyle/>
          <a:p>
            <a:r>
              <a:rPr lang="en-US" sz="1400" dirty="0"/>
              <a:t>Information disorder: 'The techniques we saw in 2016 have evolved' (firstdraftnews.org)</a:t>
            </a:r>
          </a:p>
          <a:p>
            <a:r>
              <a:rPr lang="en-US" sz="1400" dirty="0">
                <a:hlinkClick r:id="rId3"/>
              </a:rPr>
              <a:t>https://firstdraftnews.org/articles/information-disorder-the-techniques-we-saw-in-2016-have-evolved/</a:t>
            </a:r>
            <a:r>
              <a:rPr lang="en-US" sz="1400" dirty="0"/>
              <a:t> </a:t>
            </a:r>
          </a:p>
          <a:p>
            <a:endParaRPr lang="en-US" dirty="0"/>
          </a:p>
        </p:txBody>
      </p:sp>
    </p:spTree>
    <p:extLst>
      <p:ext uri="{BB962C8B-B14F-4D97-AF65-F5344CB8AC3E}">
        <p14:creationId xmlns:p14="http://schemas.microsoft.com/office/powerpoint/2010/main" val="637954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6">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5B1AC7-1F65-4ACC-DBC3-DB438B27EBBA}"/>
              </a:ext>
            </a:extLst>
          </p:cNvPr>
          <p:cNvSpPr>
            <a:spLocks noGrp="1"/>
          </p:cNvSpPr>
          <p:nvPr>
            <p:ph type="title"/>
          </p:nvPr>
        </p:nvSpPr>
        <p:spPr>
          <a:xfrm>
            <a:off x="838200" y="365125"/>
            <a:ext cx="10515600" cy="1325563"/>
          </a:xfrm>
        </p:spPr>
        <p:txBody>
          <a:bodyPr>
            <a:normAutofit/>
          </a:bodyPr>
          <a:lstStyle/>
          <a:p>
            <a:r>
              <a:rPr lang="en-US" sz="5400" dirty="0"/>
              <a:t>Healthcare Policy</a:t>
            </a:r>
          </a:p>
        </p:txBody>
      </p:sp>
      <p:sp>
        <p:nvSpPr>
          <p:cNvPr id="1038"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     View Vol. 111 No. 4 (2023): October 2023&#10;    ">
            <a:extLst>
              <a:ext uri="{FF2B5EF4-FFF2-40B4-BE49-F238E27FC236}">
                <a16:creationId xmlns:a16="http://schemas.microsoft.com/office/drawing/2014/main" id="{D75FDBA4-627E-D0B3-541C-8A80BA625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891" y="2228087"/>
            <a:ext cx="2707611" cy="35039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8DD63D7-8A37-341F-F9EF-BF821D3C698F}"/>
              </a:ext>
            </a:extLst>
          </p:cNvPr>
          <p:cNvSpPr txBox="1"/>
          <p:nvPr/>
        </p:nvSpPr>
        <p:spPr>
          <a:xfrm>
            <a:off x="5987891" y="3745657"/>
            <a:ext cx="2741456" cy="1039708"/>
          </a:xfrm>
          <a:prstGeom prst="rect">
            <a:avLst/>
          </a:prstGeom>
          <a:noFill/>
        </p:spPr>
        <p:txBody>
          <a:bodyPr wrap="none" rtlCol="0">
            <a:spAutoFit/>
          </a:bodyPr>
          <a:lstStyle/>
          <a:p>
            <a:pPr defTabSz="621792">
              <a:spcAft>
                <a:spcPts val="600"/>
              </a:spcAft>
            </a:pPr>
            <a:r>
              <a:rPr lang="en-US" sz="952" kern="1200" cap="all" dirty="0">
                <a:solidFill>
                  <a:srgbClr val="555555"/>
                </a:solidFill>
                <a:latin typeface="Oswald" panose="00000500000000000000" pitchFamily="2" charset="0"/>
                <a:ea typeface="+mn-ea"/>
                <a:cs typeface="+mn-cs"/>
              </a:rPr>
              <a:t>DECODING THE MISINFORMATION-LEGISLATION PIPELINE: </a:t>
            </a:r>
          </a:p>
          <a:p>
            <a:pPr defTabSz="621792">
              <a:spcAft>
                <a:spcPts val="600"/>
              </a:spcAft>
            </a:pPr>
            <a:r>
              <a:rPr lang="en-US" sz="952" kern="1200" cap="all" dirty="0">
                <a:solidFill>
                  <a:srgbClr val="555555"/>
                </a:solidFill>
                <a:latin typeface="Oswald" panose="00000500000000000000" pitchFamily="2" charset="0"/>
                <a:ea typeface="+mn-ea"/>
                <a:cs typeface="+mn-cs"/>
              </a:rPr>
              <a:t>AN ANALYSIS OF FLORIDA MEDICAID AND THE </a:t>
            </a:r>
          </a:p>
          <a:p>
            <a:pPr defTabSz="621792">
              <a:spcAft>
                <a:spcPts val="600"/>
              </a:spcAft>
            </a:pPr>
            <a:r>
              <a:rPr lang="en-US" sz="952" kern="1200" cap="all" dirty="0">
                <a:solidFill>
                  <a:srgbClr val="555555"/>
                </a:solidFill>
                <a:latin typeface="Oswald" panose="00000500000000000000" pitchFamily="2" charset="0"/>
                <a:ea typeface="+mn-ea"/>
                <a:cs typeface="+mn-cs"/>
              </a:rPr>
              <a:t>CURRENT STATE OF TRANSGENDER HEALTHCARE</a:t>
            </a:r>
          </a:p>
          <a:p>
            <a:pPr>
              <a:spcAft>
                <a:spcPts val="600"/>
              </a:spcAft>
            </a:pPr>
            <a:endParaRPr lang="en-US" dirty="0"/>
          </a:p>
        </p:txBody>
      </p:sp>
      <p:sp>
        <p:nvSpPr>
          <p:cNvPr id="5" name="TextBox 4">
            <a:extLst>
              <a:ext uri="{FF2B5EF4-FFF2-40B4-BE49-F238E27FC236}">
                <a16:creationId xmlns:a16="http://schemas.microsoft.com/office/drawing/2014/main" id="{A96FBA32-7A5D-8BAC-164D-C92A71AD89A7}"/>
              </a:ext>
            </a:extLst>
          </p:cNvPr>
          <p:cNvSpPr txBox="1"/>
          <p:nvPr/>
        </p:nvSpPr>
        <p:spPr>
          <a:xfrm>
            <a:off x="74604" y="6211585"/>
            <a:ext cx="8739265" cy="523220"/>
          </a:xfrm>
          <a:prstGeom prst="rect">
            <a:avLst/>
          </a:prstGeom>
          <a:noFill/>
        </p:spPr>
        <p:txBody>
          <a:bodyPr wrap="square" rtlCol="0">
            <a:spAutoFit/>
          </a:bodyPr>
          <a:lstStyle/>
          <a:p>
            <a:pPr defTabSz="621792">
              <a:spcAft>
                <a:spcPts val="600"/>
              </a:spcAft>
            </a:pPr>
            <a:r>
              <a:rPr lang="en-US" sz="1400" kern="1200" dirty="0">
                <a:solidFill>
                  <a:schemeClr val="tx1"/>
                </a:solidFill>
              </a:rPr>
              <a:t>Lockmiller, C. Decoding the misinformation-legislation pipeline: An analysis of Florida Medicaid and the current state of transgender healthcare. JMLA. October 2023. Vol.111(4); </a:t>
            </a:r>
            <a:r>
              <a:rPr lang="en-US" sz="1400" kern="1200" dirty="0">
                <a:solidFill>
                  <a:srgbClr val="640260"/>
                </a:solidFill>
                <a:hlinkClick r:id="rId4"/>
              </a:rPr>
              <a:t>https://doi.org/10.5195/jmla.2023.1724</a:t>
            </a:r>
            <a:endParaRPr lang="en-US" sz="1400" dirty="0"/>
          </a:p>
        </p:txBody>
      </p:sp>
    </p:spTree>
    <p:extLst>
      <p:ext uri="{BB962C8B-B14F-4D97-AF65-F5344CB8AC3E}">
        <p14:creationId xmlns:p14="http://schemas.microsoft.com/office/powerpoint/2010/main" val="213909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53FB36-EBEB-4B94-E5EF-9291ECA6CBA3}"/>
              </a:ext>
            </a:extLst>
          </p:cNvPr>
          <p:cNvSpPr>
            <a:spLocks noGrp="1"/>
          </p:cNvSpPr>
          <p:nvPr>
            <p:ph type="title"/>
          </p:nvPr>
        </p:nvSpPr>
        <p:spPr>
          <a:xfrm>
            <a:off x="640080" y="325369"/>
            <a:ext cx="4368602" cy="1956841"/>
          </a:xfrm>
        </p:spPr>
        <p:txBody>
          <a:bodyPr anchor="b">
            <a:normAutofit/>
          </a:bodyPr>
          <a:lstStyle/>
          <a:p>
            <a:r>
              <a:rPr lang="en-US" sz="4200" dirty="0"/>
              <a:t>Fake news, the weeds of information</a:t>
            </a:r>
          </a:p>
        </p:txBody>
      </p:sp>
      <p:sp>
        <p:nvSpPr>
          <p:cNvPr id="3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ntent Placeholder 7">
            <a:extLst>
              <a:ext uri="{FF2B5EF4-FFF2-40B4-BE49-F238E27FC236}">
                <a16:creationId xmlns:a16="http://schemas.microsoft.com/office/drawing/2014/main" id="{41B046AB-FA92-DF9E-836A-3120F319F0F7}"/>
              </a:ext>
            </a:extLst>
          </p:cNvPr>
          <p:cNvSpPr>
            <a:spLocks noGrp="1"/>
          </p:cNvSpPr>
          <p:nvPr>
            <p:ph idx="1"/>
          </p:nvPr>
        </p:nvSpPr>
        <p:spPr>
          <a:xfrm>
            <a:off x="640080" y="2872899"/>
            <a:ext cx="4243589" cy="3320668"/>
          </a:xfrm>
        </p:spPr>
        <p:txBody>
          <a:bodyPr>
            <a:normAutofit/>
          </a:bodyPr>
          <a:lstStyle/>
          <a:p>
            <a:r>
              <a:rPr lang="en-US" sz="2200" dirty="0"/>
              <a:t>Its hard to spot</a:t>
            </a:r>
          </a:p>
          <a:p>
            <a:r>
              <a:rPr lang="en-US" sz="2200" dirty="0"/>
              <a:t>Can look nice </a:t>
            </a:r>
          </a:p>
          <a:p>
            <a:r>
              <a:rPr lang="en-US" sz="2200" dirty="0"/>
              <a:t>Spreads quickly</a:t>
            </a:r>
          </a:p>
          <a:p>
            <a:r>
              <a:rPr lang="en-US" sz="2200" dirty="0"/>
              <a:t>Hard to eliminate</a:t>
            </a:r>
          </a:p>
        </p:txBody>
      </p:sp>
      <p:pic>
        <p:nvPicPr>
          <p:cNvPr id="4" name="Picture 2" descr="Dandelion Pulling Weather — Seattle's Favorite Garden Store Since 1924 -  Swansons Nursery">
            <a:extLst>
              <a:ext uri="{FF2B5EF4-FFF2-40B4-BE49-F238E27FC236}">
                <a16:creationId xmlns:a16="http://schemas.microsoft.com/office/drawing/2014/main" id="{A6DDA959-516F-F511-4288-1EBDC691E9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560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311EC7-62CB-675D-221C-EE30A726058E}"/>
              </a:ext>
            </a:extLst>
          </p:cNvPr>
          <p:cNvSpPr>
            <a:spLocks noGrp="1"/>
          </p:cNvSpPr>
          <p:nvPr>
            <p:ph type="title"/>
          </p:nvPr>
        </p:nvSpPr>
        <p:spPr>
          <a:xfrm>
            <a:off x="630936" y="639520"/>
            <a:ext cx="3429000" cy="1719072"/>
          </a:xfrm>
        </p:spPr>
        <p:txBody>
          <a:bodyPr anchor="b">
            <a:normAutofit/>
          </a:bodyPr>
          <a:lstStyle/>
          <a:p>
            <a:r>
              <a:rPr lang="en-US" sz="5400" dirty="0"/>
              <a:t>Difficulties</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6B3FB15-44C1-B21F-CA4F-F5D86B19C102}"/>
              </a:ext>
            </a:extLst>
          </p:cNvPr>
          <p:cNvSpPr>
            <a:spLocks noGrp="1"/>
          </p:cNvSpPr>
          <p:nvPr>
            <p:ph idx="1"/>
          </p:nvPr>
        </p:nvSpPr>
        <p:spPr>
          <a:xfrm>
            <a:off x="630936" y="2807208"/>
            <a:ext cx="3429000" cy="3410712"/>
          </a:xfrm>
        </p:spPr>
        <p:txBody>
          <a:bodyPr anchor="t">
            <a:normAutofit/>
          </a:bodyPr>
          <a:lstStyle/>
          <a:p>
            <a:r>
              <a:rPr lang="en-US" sz="2200" dirty="0"/>
              <a:t>Push back </a:t>
            </a:r>
          </a:p>
          <a:p>
            <a:r>
              <a:rPr lang="en-US" sz="2200" dirty="0"/>
              <a:t>Once it is out, it is out</a:t>
            </a:r>
          </a:p>
          <a:p>
            <a:endParaRPr lang="en-US" sz="2200" dirty="0"/>
          </a:p>
        </p:txBody>
      </p:sp>
      <p:pic>
        <p:nvPicPr>
          <p:cNvPr id="4" name="Content Placeholder 3">
            <a:extLst>
              <a:ext uri="{FF2B5EF4-FFF2-40B4-BE49-F238E27FC236}">
                <a16:creationId xmlns:a16="http://schemas.microsoft.com/office/drawing/2014/main" id="{DF45062B-2114-0F4F-6332-466488FFE4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102" y="640080"/>
            <a:ext cx="6700108" cy="5577840"/>
          </a:xfrm>
          <a:prstGeom prst="rect">
            <a:avLst/>
          </a:prstGeom>
        </p:spPr>
      </p:pic>
    </p:spTree>
    <p:extLst>
      <p:ext uri="{BB962C8B-B14F-4D97-AF65-F5344CB8AC3E}">
        <p14:creationId xmlns:p14="http://schemas.microsoft.com/office/powerpoint/2010/main" val="4232693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2081</TotalTime>
  <Words>4086</Words>
  <Application>Microsoft Office PowerPoint</Application>
  <PresentationFormat>Widescreen</PresentationFormat>
  <Paragraphs>310</Paragraphs>
  <Slides>29</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-apple-system</vt:lpstr>
      <vt:lpstr>Arial</vt:lpstr>
      <vt:lpstr>Calibri</vt:lpstr>
      <vt:lpstr>Calibri Light</vt:lpstr>
      <vt:lpstr>Cambria</vt:lpstr>
      <vt:lpstr>Courier New</vt:lpstr>
      <vt:lpstr>Oswald</vt:lpstr>
      <vt:lpstr>Symbol</vt:lpstr>
      <vt:lpstr>Times New Roman</vt:lpstr>
      <vt:lpstr>Office Theme</vt:lpstr>
      <vt:lpstr>Promoting Health Sciences Librarianship in an Information Changing World</vt:lpstr>
      <vt:lpstr>Information seems to have “changed”</vt:lpstr>
      <vt:lpstr>What can we do?</vt:lpstr>
      <vt:lpstr>Fake News</vt:lpstr>
      <vt:lpstr>Is it real or fake?</vt:lpstr>
      <vt:lpstr>Another Venn Diagram </vt:lpstr>
      <vt:lpstr>Healthcare Policy</vt:lpstr>
      <vt:lpstr>Fake news, the weeds of information</vt:lpstr>
      <vt:lpstr>Difficulties</vt:lpstr>
      <vt:lpstr>AI and Information</vt:lpstr>
      <vt:lpstr>Barriers to Information</vt:lpstr>
      <vt:lpstr>OA will not solve access to info</vt:lpstr>
      <vt:lpstr>PowerPoint Presentation</vt:lpstr>
      <vt:lpstr>Promoting ourselves now and future</vt:lpstr>
      <vt:lpstr>Education</vt:lpstr>
      <vt:lpstr>Fake News Tools</vt:lpstr>
      <vt:lpstr>AI Tools </vt:lpstr>
      <vt:lpstr>PowerPoint Presentation</vt:lpstr>
      <vt:lpstr>Collection </vt:lpstr>
      <vt:lpstr>Advocate &amp; Collaborate</vt:lpstr>
      <vt:lpstr>Education &amp; Collaboration </vt:lpstr>
      <vt:lpstr>Experiment &amp; Share</vt:lpstr>
      <vt:lpstr>Scopus AI</vt:lpstr>
      <vt:lpstr>Slide Help</vt:lpstr>
      <vt:lpstr>PowerPoint Presentation</vt:lpstr>
      <vt:lpstr>PowerPoint Presentation</vt:lpstr>
      <vt:lpstr>Keep Playing</vt:lpstr>
      <vt:lpstr>Librarianship is a Team Sport</vt:lpstr>
      <vt:lpstr>Questions?</vt:lpstr>
    </vt:vector>
  </TitlesOfParts>
  <Company>Cleveland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Health Sciences Librarianship in an Information Changing World</dc:title>
  <dc:creator>Kraft, Michelle</dc:creator>
  <cp:lastModifiedBy>Valerie Reid</cp:lastModifiedBy>
  <cp:revision>2</cp:revision>
  <dcterms:created xsi:type="dcterms:W3CDTF">2024-04-04T17:47:04Z</dcterms:created>
  <dcterms:modified xsi:type="dcterms:W3CDTF">2024-04-20T18:25:32Z</dcterms:modified>
</cp:coreProperties>
</file>